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47" r:id="rId3"/>
    <p:sldId id="348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42" r:id="rId1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  <a:srgbClr val="FF9900"/>
    <a:srgbClr val="7CD10E"/>
    <a:srgbClr val="D7181F"/>
    <a:srgbClr val="000000"/>
    <a:srgbClr val="FFFFFF"/>
    <a:srgbClr val="E0E4D0"/>
    <a:srgbClr val="CCE7D4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96" d="100"/>
          <a:sy n="96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68A79C6-750F-4E35-96C0-F6468164D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18B3DE5-5B1E-44A7-A0C0-6C207736A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D4CD0BEA-70A7-49CD-BDFE-7F387A0B66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0F508-3263-462B-BB0E-74C63AE772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00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FD758-549E-47CA-BEC6-15D696C24A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80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CFE74BA-04FD-4DC8-AFE5-A3906D36D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21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2AA26AB-FF15-4922-913D-3C0441A1C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8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D71EF4-727D-46D5-9840-5795DC05F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84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7B67A3-7528-41B7-B8B5-F94F7A8519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3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D7FBE-4038-4DDA-950A-43AF98EAF6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29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9F70E5-8387-4285-995B-ABDDDE8808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30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6BC9C-4A1D-4870-8EB0-FA476AFB6C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3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FF6D40-EC48-4767-9DA4-280CC20374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7A234-702E-4C36-A032-722FF7DE0B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41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257B72-90D7-4ED6-BB6A-AAD5570369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20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89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87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CB53A9F7-965C-49F9-A34B-2C630F43A9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4581128"/>
            <a:ext cx="7929736" cy="15121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48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4800" dirty="0" smtClean="0">
                <a:latin typeface="Calibri"/>
                <a:ea typeface="Calibri"/>
                <a:cs typeface="Times New Roman"/>
              </a:rPr>
            </a:b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140968"/>
            <a:ext cx="5832648" cy="648072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ru-RU" sz="28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ЭКОЛОГИЧЕСКАЯ БЕЗОПАСНОСТЬ НА ПРЕДПРИЯТИЯХ ТОРГОВЛИ И ОБЩЕСТВЕННОГО ПИТАНИЯ</a:t>
            </a:r>
            <a:endParaRPr lang="en-US" sz="32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067944" y="5949280"/>
            <a:ext cx="144016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Users\Игорь\Desktop\MAX\фирм стиль\ЛОГОТИПЫ\Упр.Проект.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268760"/>
            <a:ext cx="2808312" cy="15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139" y="548680"/>
            <a:ext cx="743029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CC3300"/>
              </a:buClr>
              <a:buSzPct val="87000"/>
              <a:buNone/>
            </a:pP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ЛИЦЕНЗИРОВАНИЕ В ОБЛАСТИ ОХРАНЫ ОКРУЖАЮЩЕЙ СРЕДЫ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6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CC3300"/>
              </a:buClr>
              <a:buSzPct val="87000"/>
            </a:pP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9 ФЗ-89 "Об отходах производства и потребления":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Лицензирование деятельности по сбору, транспортированию, обработке, утилизации, обезвреживанию, размещению отходов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I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 IV классов опасности осуществляется в соответствии с Федеральным законом от 4 мая 2011 года N 99-ФЗ "О лицензировании отдельных видов деятельности" с учетом положений настоящего Федерального закона.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15.10.2015 вступило в силу Постановление Правительства РФ от 03.10.2015 N 1062</a:t>
            </a:r>
          </a:p>
          <a:p>
            <a:pPr marL="0" indent="0">
              <a:buClr>
                <a:srgbClr val="CC3300"/>
              </a:buClr>
              <a:buSzPct val="87000"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  "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 лицензировании деятельности по сбору, транспортированию, </a:t>
            </a:r>
            <a:endParaRPr lang="ru-RU" sz="18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CC3300"/>
              </a:buClr>
              <a:buSzPct val="87000"/>
              <a:buNone/>
            </a:pP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  обработке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утилизации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обезвреживанию, размещению отходов </a:t>
            </a: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Clr>
                <a:srgbClr val="CC3300"/>
              </a:buClr>
              <a:buSzPct val="87000"/>
              <a:buNone/>
            </a:pP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  I 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- IV классов опасности</a:t>
            </a: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".</a:t>
            </a:r>
            <a:endParaRPr lang="ru-RU" sz="18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139" y="548680"/>
            <a:ext cx="743029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CC3300"/>
              </a:buClr>
              <a:buSzPct val="87000"/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КАТЕГОРИИ 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ОБЪЕКТОВ, ОКАЗЫВАЮЩИХ НЕГАТИВНОЕ ВОЗДЕЙСТВИЕ НА ОКРУЖАЮЩУЮ СРЕДУ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ФЗ-7 «Об охране окружающей среды»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Объекты, оказывающие негативное воздействие на окружающую среду, в зависимости от уровня такого воздействия подразделяются на четыре категории: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объекты, оказывающие значительное негативное воздействие на окружающую среду и относящиеся к областям применения наилучших доступных </a:t>
            </a: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технологий 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- объекты I категории;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объекты, оказывающие умеренное негативное воздействие на окружающую </a:t>
            </a: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среду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- объекты II категории;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объекты, оказывающие незначительное негативное воздействие на окружающую </a:t>
            </a: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среду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- объекты III категории;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объекты, оказывающие минимальное негативное воздействие на окружающую среду, - объекты IV категории.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09.10.2015г. Вступило в силу Постановление Правительства РФ от 28.09.2015 N 1029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"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 утверждении критериев отнесения объектов, оказывающих негативное </a:t>
            </a:r>
            <a:endParaRPr lang="ru-RU" sz="16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воздействие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на окружающую среду, к объектам I, II, III и IV категорий"</a:t>
            </a:r>
          </a:p>
        </p:txBody>
      </p:sp>
    </p:spTree>
    <p:extLst>
      <p:ext uri="{BB962C8B-B14F-4D97-AF65-F5344CB8AC3E}">
        <p14:creationId xmlns:p14="http://schemas.microsoft.com/office/powerpoint/2010/main" val="364862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353816"/>
            <a:ext cx="7226424" cy="1219200"/>
          </a:xfrm>
        </p:spPr>
        <p:txBody>
          <a:bodyPr/>
          <a:lstStyle/>
          <a:p>
            <a:r>
              <a:rPr lang="ru-RU" sz="5400" dirty="0" smtClean="0">
                <a:solidFill>
                  <a:srgbClr val="FF9900"/>
                </a:solidFill>
              </a:rPr>
              <a:t>Спасибо за внимание !</a:t>
            </a:r>
            <a:endParaRPr lang="en-US" sz="5400" dirty="0">
              <a:solidFill>
                <a:srgbClr val="FF99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67944" y="5949280"/>
            <a:ext cx="136815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165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г. Москва, 3-я ул. Ямского поля, д.2 корп. 16,  </a:t>
            </a:r>
            <a:endParaRPr lang="ru-RU" sz="12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оф</a:t>
            </a:r>
            <a:r>
              <a:rPr lang="ru-RU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. 303-306, тел: +7(495) </a:t>
            </a:r>
            <a:r>
              <a:rPr lang="ru-RU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644-35-73 </a:t>
            </a:r>
          </a:p>
          <a:p>
            <a:pPr algn="just"/>
            <a:r>
              <a:rPr lang="en-US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E-mail</a:t>
            </a:r>
            <a:r>
              <a:rPr lang="en-US" sz="12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: info@labup.ru ,  www.labup.ru</a:t>
            </a:r>
            <a:endParaRPr lang="ru-RU" sz="12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Users\Игорь\Desktop\MAX\фирм стиль\ЛОГОТИПЫ\Упр.Проект.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2376"/>
            <a:ext cx="1946020" cy="11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705198"/>
            <a:ext cx="7239000" cy="56356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33CC"/>
                </a:solidFill>
                <a:latin typeface="Calibri" panose="020F0502020204030204" pitchFamily="34" charset="0"/>
              </a:rPr>
              <a:t>ПРЕЗУМПЦИЯ ПОТЕНЦИАЛЬНОЙ ЭКОЛОГИЧЕСКОЙ ОПАСНОСТИ</a:t>
            </a:r>
            <a:endParaRPr lang="en-US" sz="28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87779" name="AutoShape 35"/>
          <p:cNvSpPr>
            <a:spLocks noChangeArrowheads="1"/>
          </p:cNvSpPr>
          <p:nvPr/>
        </p:nvSpPr>
        <p:spPr bwMode="auto">
          <a:xfrm>
            <a:off x="1259632" y="2492896"/>
            <a:ext cx="6553200" cy="2232248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5750" indent="-285750" algn="l">
              <a:buClr>
                <a:srgbClr val="CC3300"/>
              </a:buClr>
              <a:buSzPct val="150000"/>
              <a:buFont typeface="Wingdings" pitchFamily="2" charset="2"/>
              <a:buChar char="§"/>
            </a:pPr>
            <a:r>
              <a:rPr lang="ru-RU" dirty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ЭКОЛОГИЧЕСКОЕ ПРАВО</a:t>
            </a:r>
            <a:r>
              <a:rPr lang="ru-RU" dirty="0" smtClean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самостоятельная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комплексная отрасль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права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регулирующая </a:t>
            </a: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отношения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в области взаимодействия общества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и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человека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с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окружающей средой.</a:t>
            </a:r>
          </a:p>
          <a:p>
            <a:pPr marL="285750" indent="-285750" algn="l">
              <a:buClr>
                <a:srgbClr val="CC3300"/>
              </a:buClr>
              <a:buSzPct val="150000"/>
              <a:buFont typeface="Wingdings" pitchFamily="2" charset="2"/>
              <a:buChar char="§"/>
            </a:pPr>
            <a:r>
              <a:rPr lang="ru-RU" b="1" dirty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Согласно ст. 42 Конституции РФ: </a:t>
            </a:r>
            <a:endParaRPr lang="ru-RU" b="1" dirty="0" smtClean="0">
              <a:solidFill>
                <a:srgbClr val="0033CC"/>
              </a:solidFill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Каждый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имеет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право на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благоприятную окружающую среду,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достоверную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информацию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о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ее состоянии и на возмещение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ущерба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, причиненного его </a:t>
            </a: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здоровью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или имуществу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экологическим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правонарушением.</a:t>
            </a:r>
          </a:p>
          <a:p>
            <a:pPr marL="285750" indent="-285750" algn="l">
              <a:buClr>
                <a:srgbClr val="CC3300"/>
              </a:buClr>
              <a:buSzPct val="150000"/>
              <a:buFont typeface="Wingdings" pitchFamily="2" charset="2"/>
              <a:buChar char="§"/>
            </a:pPr>
            <a:r>
              <a:rPr lang="ru-RU" b="1" dirty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Согласно ст. 3 ФЗ-7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«Об охране окружающей среды»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по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отношению к окружающей среде действует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b="1" dirty="0" smtClean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презумпция экологической </a:t>
            </a:r>
            <a:r>
              <a:rPr lang="ru-RU" b="1" dirty="0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опасности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планируемой </a:t>
            </a:r>
            <a:endParaRPr lang="ru-RU" dirty="0" smtClean="0">
              <a:latin typeface="Calibri" panose="020F0502020204030204" pitchFamily="34" charset="0"/>
              <a:cs typeface="Arial" charset="0"/>
            </a:endParaRPr>
          </a:p>
          <a:p>
            <a:pPr algn="l">
              <a:buClr>
                <a:srgbClr val="CC3300"/>
              </a:buClr>
              <a:buSzPct val="150000"/>
            </a:pPr>
            <a:r>
              <a:rPr lang="ru-RU" dirty="0" smtClean="0">
                <a:latin typeface="Calibri" panose="020F0502020204030204" pitchFamily="34" charset="0"/>
                <a:cs typeface="Arial" charset="0"/>
              </a:rPr>
              <a:t>хозяйственной и </a:t>
            </a:r>
            <a:r>
              <a:rPr lang="ru-RU" dirty="0">
                <a:latin typeface="Calibri" panose="020F0502020204030204" pitchFamily="34" charset="0"/>
                <a:cs typeface="Arial" charset="0"/>
              </a:rPr>
              <a:t>иной деятельности.</a:t>
            </a:r>
            <a:endParaRPr lang="ru-RU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0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291" y="404664"/>
            <a:ext cx="7239000" cy="563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Calibri" panose="020F0502020204030204" pitchFamily="34" charset="0"/>
              </a:rPr>
              <a:t>НЕГАТИВНОЕ ВОЗДЕЙСТВИЕ НА ОКРУЖАЮЩУЮ СРЕДУ и ЭКОЛОГИЧЕСКОЕ НОРМИРОВАНИЕ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43608" y="1124744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ст. 1 ФЗ-7 «Об охране окружающей среды»: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3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окружающая сред</a:t>
            </a:r>
            <a:r>
              <a:rPr lang="ru-RU" sz="1300" b="1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 - совокупность компонентов природной среды, природных и природно-антропогенных объектов, а также антропогенных объектов</a:t>
            </a:r>
            <a:br>
              <a:rPr lang="ru-RU" sz="1300" dirty="0">
                <a:latin typeface="Calibri" pitchFamily="34" charset="0"/>
                <a:cs typeface="Calibri" pitchFamily="34" charset="0"/>
              </a:rPr>
            </a:br>
            <a:r>
              <a:rPr lang="ru-RU" sz="13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негативное воздействие на окружающую среду</a:t>
            </a:r>
            <a:r>
              <a:rPr lang="ru-RU" sz="13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- воздействие хозяйственной и иной деятельности, последствия которой приводят к негативным изменениям качества окружающей среды;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3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нормативы в области охраны окружающей среды</a:t>
            </a:r>
            <a:r>
              <a:rPr lang="ru-RU" sz="13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- установленные нормативы качества окружающей среды и нормативы допустимого воздействия на нее, при соблюдении которых обеспечивается устойчивое функционирование естественных экологических систем и сохраняется биологическое разнообразие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22 ФЗ-7 «Об охране окружающей среды»: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устанавливаются 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следующие нормативы допустимого воздействия на окружающую среду: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допустимых выбросов и сбросов веществ и микроорганизмов;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образования отходов производства и потребления и лимиты на их размещение;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допустимых физических воздействий (количество тепла, уровни шума, вибрации, ионизирующего излучения, напряженности электромагнитных полей и иных физических воздействий);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допустимого изъятия компонентов природной среды;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допустимой антропогенной нагрузки на окружающую среду;</a:t>
            </a:r>
          </a:p>
          <a:p>
            <a:pPr lvl="0" algn="just">
              <a:buClr>
                <a:srgbClr val="CC3300"/>
              </a:buClr>
              <a:buSzPct val="87000"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нормативы иного допустимого воздействия на окружающую среду при осуществлении хозяйственной и иной деятельности, устанавливаемые законодательством Российской Федерации и законодательством субъектов Российской Федерации в целях охраны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22301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291" y="404664"/>
            <a:ext cx="7239000" cy="563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Calibri" panose="020F0502020204030204" pitchFamily="34" charset="0"/>
              </a:rPr>
              <a:t>Проект нормативов образования и лимитов размещения отходов  (ПНООЛР)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43608" y="1268883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CC3300"/>
              </a:buClr>
              <a:buSzPct val="87000"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11 ФЗ-89 "Об отходах производства и потребления"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Индивидуальные предприниматели и юридические лица при эксплуатации предприятий, зданий, строений, сооружений и иных объектов, связанной с обращением с отходами, обязаны:</a:t>
            </a:r>
          </a:p>
          <a:p>
            <a:pPr lvl="1"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соблюдать экологические, санитарные и иные требования, установленные законодательством Российской Федерации в области охраны окружающей среды и здоровья человека;</a:t>
            </a:r>
          </a:p>
          <a:p>
            <a:pPr lvl="1"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разрабатывать проекты нормативов образования отходов и лимитов на размещение отходов в целях уменьшения количества их образования;</a:t>
            </a:r>
          </a:p>
          <a:p>
            <a:pPr lvl="1"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предоставлять в установленном порядке необходимую информацию в области обращения с отходами.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ПНООЛР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разрабатывается с начала осуществления деятельности сроком на 5 лет, при условии ежегодного подтверждения технологического процесса путем подачи Технического отчета об обращении с отходами в течение 10 рабочих дней со дня, следующего за датой истечения очередного года с даты утверждения нормативов образования отходов и лимитов на их размещение.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Исключение: субъекты малого и среднего предпринимательства освобождены от разработки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ПНООЛР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. Для них предусмотрена отчетность об образовании, использовании, обезвреживании, о размещении отходов, которая предоставляется ежегодно не позднее 15 января года, следующего за отчетным.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291" y="188640"/>
            <a:ext cx="7239000" cy="563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Calibri" panose="020F0502020204030204" pitchFamily="34" charset="0"/>
              </a:rPr>
              <a:t>Паспорт отходов I - IV класса </a:t>
            </a:r>
            <a:r>
              <a:rPr lang="ru-RU" sz="24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опасности и ПДВ</a:t>
            </a:r>
            <a:endParaRPr lang="ru-RU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43608" y="908720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14 ФЗ-89 "Об отходах производства и потребления"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отходы I - IV класса опасности должен быть составлен паспорт. Паспорт отходов I - IV класса опасности составляется на основании данных о составе и свойствах этих отходов, оценки их опасности. 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Паспорт является бессрочным, если не происходит изменения состава отхода.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30 ФЗ-96 "Об охране атмосферного воздуха"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юридические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лица и индивидуальные предприниматели, имеющие стационарные источники, обязаны: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обеспечивать проведение инвентаризации выбросов вредных (загрязняющих) веществ в атмосферный воздух и разработку предельно допустимых выбросов и предельно допустимых нормативов вредного физического воздействия на атмосферный воздух.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ст. 1 ФЗ-96 "Об охране атмосферного воздуха"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стационарный источник - источник выброса, местоположение которого определено с применением единой государственной системы координат или который может быть перемещен посредством передвижного источника;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передвижной источник - транспортное средство, двигатель которого при его работе является источником выброса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срок действия ПДВ –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пять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лет, при условии что не происходит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                                                    изменение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технологического процесса.</a:t>
            </a:r>
          </a:p>
          <a:p>
            <a:pPr algn="just">
              <a:buClr>
                <a:srgbClr val="CC3300"/>
              </a:buClr>
              <a:buSzPct val="87000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0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165" cy="5635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33CC"/>
                </a:solidFill>
                <a:latin typeface="Calibri" panose="020F0502020204030204" pitchFamily="34" charset="0"/>
              </a:rPr>
              <a:t>Проект предельно-допустимых сбросов загрязняющих веществ (ПДС, НДС) </a:t>
            </a:r>
            <a:r>
              <a:rPr lang="ru-RU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Порядок </a:t>
            </a:r>
            <a:r>
              <a:rPr lang="ru-RU" sz="2000" dirty="0">
                <a:solidFill>
                  <a:srgbClr val="0033CC"/>
                </a:solidFill>
                <a:latin typeface="Calibri" panose="020F0502020204030204" pitchFamily="34" charset="0"/>
              </a:rPr>
              <a:t>производственного контроля в области обращения с отходами (ППК)</a:t>
            </a:r>
            <a:br>
              <a:rPr lang="ru-RU" sz="2000" dirty="0">
                <a:solidFill>
                  <a:srgbClr val="0033CC"/>
                </a:solidFill>
                <a:latin typeface="Calibri" panose="020F0502020204030204" pitchFamily="34" charset="0"/>
              </a:rPr>
            </a:br>
            <a:endParaRPr lang="ru-RU" sz="20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268883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6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ст. 22 ФЗ-7 «Об охране окружающей среды»: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 целях предотвращения негативного воздействия на окружающую среду хозяйственной и иной деятельности для юридических и физических лиц -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природопользователей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устанавливаются следующие нормативы допустимого воздействия на окружающую среду: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нормативы допустимых выбросов и сбросов веществ и микроорганизмов.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разрабатывается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организациями, имеющими организованный выпуск в водный объект и / или имеющим канализационные выпуски в централизованную систему водоотведения в объеме более 200 куб. метров в сутки суммарно по всем выпускам в одну централизованную систему водоотведения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срок действия НДС – 5 лет, при условии что не происходит изменение технологического процесса.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26 ФЗ-89 "Об отходах производства и потребления"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Юридические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лица, осуществляющие деятельность в области обращения с отходами, организуют и осуществляют производственный контроль за соблюдением требований законодательства Российской Федерации в области обращения с отходами.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Производственный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контроль в области обращения с отходами является составной частью производственного экологического контроля, осуществляемого в соответствии с требованиями законодательства в области охраны окружающей среды.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6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CC3300"/>
              </a:buClr>
              <a:buSzPct val="87000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6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165" cy="563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Calibri" panose="020F0502020204030204" pitchFamily="34" charset="0"/>
              </a:rPr>
              <a:t>Программа производственного экологического контроля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251763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6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8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ст. 67 ФЗ-7 «Об охране окружающей среды»: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Производственный контроль в области охраны окружающей среды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(производственный экологический контроль) осуществляется в целях обеспечения выполнения в процессе хозяйственной и иной деятельности мероприятий по охране окружающей среды, рациональному использованию и восстановлению природных ресурсов, а также в целях соблюдения требований в области охраны окружающей среды, установленных законодательством в области охраны окружающей среды.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Юридические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лица и индивидуальные предприниматели, осуществляющие хозяйственную и (или) иную деятельность на объектах I, II и III категорий, разрабатывают и утверждают программу производственного экологического контроля, осуществляют производственный экологический контроль в соответствии с установленными требованиями, документируют информацию и хранят данные, полученные по результатам осуществления производственного экологического контроля.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6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CC3300"/>
              </a:buClr>
              <a:buSzPct val="87000"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8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126"/>
            <a:ext cx="7772165" cy="5635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Calibri" panose="020F0502020204030204" pitchFamily="34" charset="0"/>
              </a:rPr>
              <a:t>ЭКОЛОГИЧЕСКАЯ ОТЧЕТНОСТЬ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139" y="548680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CC3300"/>
              </a:buClr>
              <a:buSzPct val="87000"/>
            </a:pPr>
            <a:r>
              <a:rPr lang="ru-RU" sz="1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Плата </a:t>
            </a: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за негативное воздействие на окружающую среду (за НВОС)</a:t>
            </a:r>
          </a:p>
          <a:p>
            <a:pPr marL="400050" lvl="1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Согласно ст. 16 ФЗ-7 «Об охране окружающей среды»: </a:t>
            </a:r>
          </a:p>
          <a:p>
            <a:pPr lvl="1" algn="just">
              <a:spcBef>
                <a:spcPts val="0"/>
              </a:spcBef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Негативное воздействие на окружающую среду является платным.</a:t>
            </a:r>
          </a:p>
          <a:p>
            <a:pPr lvl="1" algn="just">
              <a:spcBef>
                <a:spcPts val="0"/>
              </a:spcBef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Внесение платы, определенной настоящей статьи, не освобождает субъектов хозяйственной и иной деятельности от выполнения мероприятий по охране окружающей среды и возмещения вреда окружающей среде.</a:t>
            </a:r>
          </a:p>
          <a:p>
            <a:pPr lvl="1" algn="just">
              <a:spcBef>
                <a:spcPts val="0"/>
              </a:spcBef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Расчет, согласование и перечисление платы за НВОС осуществляется ежеквартально до 20 числа месяца, следующего за отчетным кварталом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Статистическая </a:t>
            </a: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отчетность 2-ТП "Отходы"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Сроки 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предоставления: до 01 февраля года, следующего за отчетным</a:t>
            </a:r>
          </a:p>
          <a:p>
            <a:pPr algn="just">
              <a:spcBef>
                <a:spcPts val="0"/>
              </a:spcBef>
              <a:buClr>
                <a:srgbClr val="CC3300"/>
              </a:buClr>
              <a:buSzPct val="87000"/>
            </a:pPr>
            <a:r>
              <a:rPr lang="ru-RU" sz="1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Статистическая </a:t>
            </a: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отчетность 2-ТП "Воздух"</a:t>
            </a:r>
          </a:p>
          <a:p>
            <a:pPr marL="400050" lvl="1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Сведения предоставляются по юридическому лицу (обособленному подразделению):</a:t>
            </a:r>
          </a:p>
          <a:p>
            <a:pPr marL="400050" lvl="1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- с объемом разрешенного выброса более 10 тонн в год;</a:t>
            </a:r>
          </a:p>
          <a:p>
            <a:pPr marL="400050" lvl="1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- с объемом разрешенного выброса от 1 до 10 тонн в год включительно при наличии в составе выбросов загрязняющих атмосферу веществ 1 и (или) 2 класса опасности.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Статистическая </a:t>
            </a: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отчетность N 4-ОС "Сведения о текущих затратах на охрану окружающей среды и экологических платежах"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Сведения предоставляются по юридическому лицу (обособленному подразделению), индивидуальному предпринимателю с объемом затрат и (или) с платой за негативное воздействие на окружающую среду более 10 тыс. руб. в год.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Отчетность </a:t>
            </a: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в Сводный кадастр отходов г. Москвы</a:t>
            </a:r>
          </a:p>
          <a:p>
            <a:pPr marL="0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Индивидуальные 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предприниматели и юридические лица, в процессе деятельности которых образуются отходы производства и потребления либо деятельность которых связана с любым этапом обращения с отходами производства и потребления (в том числе сбором, накоплением, использованием, обезвреживанием, транспортированием, размещением (далее - </a:t>
            </a:r>
            <a:r>
              <a:rPr lang="ru-RU" sz="1300" dirty="0" err="1">
                <a:latin typeface="Calibri" pitchFamily="34" charset="0"/>
                <a:cs typeface="Calibri" pitchFamily="34" charset="0"/>
              </a:rPr>
              <a:t>природопользователи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0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Срок предоставления: до 1 сентября года, следующего за отчетным годом</a:t>
            </a:r>
          </a:p>
        </p:txBody>
      </p:sp>
    </p:spTree>
    <p:extLst>
      <p:ext uri="{BB962C8B-B14F-4D97-AF65-F5344CB8AC3E}">
        <p14:creationId xmlns:p14="http://schemas.microsoft.com/office/powerpoint/2010/main" val="556203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0139" y="476795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ЭКОЛОГИЧЕСКИЙ КОНТРОЛЬ</a:t>
            </a: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endParaRPr lang="ru-RU" sz="14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Clr>
                <a:srgbClr val="CC3300"/>
              </a:buClr>
              <a:buSzPct val="87000"/>
              <a:buNone/>
            </a:pPr>
            <a:r>
              <a:rPr lang="ru-RU" sz="1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Согласно </a:t>
            </a:r>
            <a:r>
              <a:rPr lang="ru-RU" sz="16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ФЗ-7 «Об охране окружающей среды»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контроль в области охраны окружающей среды (экологический контроль) - система мер, направленная на предотвращение, выявление и пресечение нарушения законодательства в области охраны окружающей среды, обеспечение соблюдения юридическими лицами и индивидуальными предпринимателями требований, в том числе нормативов и нормативных документов, в области охраны окружающей среды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требования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в области охраны окружающей среды (далее также - природоохранные требования) - предъявляемые к хозяйственной и иной деятельности обязательные условия, ограничения или их совокупность, установленные законами, иными нормативными правовыми актами, нормативами в области охраны окружающей среды и иными нормативными документами в области охраны окружающей среды</a:t>
            </a:r>
          </a:p>
          <a:p>
            <a:pPr algn="just">
              <a:buClr>
                <a:srgbClr val="CC3300"/>
              </a:buClr>
              <a:buSzPct val="87000"/>
            </a:pPr>
            <a:endParaRPr lang="ru-RU" sz="1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1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ОТВЕТСТВЕННОСТЬ </a:t>
            </a:r>
            <a:endParaRPr lang="ru-RU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C3300"/>
              </a:buClr>
              <a:buSzPct val="87000"/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ОБЛАСТИ ОХРАНЫ ОКРУЖАЮЩЕЙ СРЕДЫ</a:t>
            </a:r>
          </a:p>
          <a:p>
            <a:pPr algn="just">
              <a:buClr>
                <a:srgbClr val="CC3300"/>
              </a:buClr>
              <a:buSzPct val="87000"/>
            </a:pPr>
            <a:endParaRPr lang="ru-RU" sz="1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Кодекс об административных правонарушениях РФ. Глава 8. Административные правонарушения в области охраны окружающей среды и природопользования</a:t>
            </a:r>
          </a:p>
          <a:p>
            <a:pPr algn="just">
              <a:buClr>
                <a:srgbClr val="CC3300"/>
              </a:buClr>
              <a:buSzPct val="87000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Уголовный кодекс РФ (УК РФ) от 13.06.1996 N 63-ФЗ Глава 26. Экологические преступления.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3993036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</Template>
  <TotalTime>1021</TotalTime>
  <Words>1505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578TGp_CleanCity_light</vt:lpstr>
      <vt:lpstr>  </vt:lpstr>
      <vt:lpstr>ПРЕЗУМПЦИЯ ПОТЕНЦИАЛЬНОЙ ЭКОЛОГИЧЕСКОЙ ОПАСНОСТИ</vt:lpstr>
      <vt:lpstr>НЕГАТИВНОЕ ВОЗДЕЙСТВИЕ НА ОКРУЖАЮЩУЮ СРЕДУ и ЭКОЛОГИЧЕСКОЕ НОРМИРОВАНИЕ</vt:lpstr>
      <vt:lpstr>Проект нормативов образования и лимитов размещения отходов  (ПНООЛР)</vt:lpstr>
      <vt:lpstr>Паспорт отходов I - IV класса опасности и ПДВ</vt:lpstr>
      <vt:lpstr>Проект предельно-допустимых сбросов загрязняющих веществ (ПДС, НДС)  Порядок производственного контроля в области обращения с отходами (ППК) </vt:lpstr>
      <vt:lpstr>Программа производственного экологического контроля</vt:lpstr>
      <vt:lpstr>ЭКОЛОГИЧЕСКАЯ ОТЧЕТНОСТЬ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Игорь</dc:creator>
  <cp:lastModifiedBy>Игорь</cp:lastModifiedBy>
  <cp:revision>52</cp:revision>
  <dcterms:created xsi:type="dcterms:W3CDTF">2014-03-18T02:49:05Z</dcterms:created>
  <dcterms:modified xsi:type="dcterms:W3CDTF">2015-10-19T04:30:42Z</dcterms:modified>
</cp:coreProperties>
</file>