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59" r:id="rId4"/>
    <p:sldId id="292" r:id="rId5"/>
    <p:sldId id="293" r:id="rId6"/>
    <p:sldId id="294" r:id="rId7"/>
    <p:sldId id="277" r:id="rId8"/>
    <p:sldId id="295" r:id="rId9"/>
    <p:sldId id="263" r:id="rId10"/>
    <p:sldId id="297" r:id="rId11"/>
    <p:sldId id="298" r:id="rId12"/>
    <p:sldId id="302" r:id="rId13"/>
    <p:sldId id="303" r:id="rId14"/>
    <p:sldId id="299" r:id="rId15"/>
    <p:sldId id="300" r:id="rId16"/>
    <p:sldId id="301" r:id="rId17"/>
    <p:sldId id="306" r:id="rId18"/>
    <p:sldId id="308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00"/>
    <a:srgbClr val="0049DA"/>
    <a:srgbClr val="9BDEFF"/>
    <a:srgbClr val="9933FF"/>
    <a:srgbClr val="CC99FF"/>
    <a:srgbClr val="CCCCFF"/>
    <a:srgbClr val="FFCC99"/>
    <a:srgbClr val="000099"/>
    <a:srgbClr val="4F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 autoAdjust="0"/>
  </p:normalViewPr>
  <p:slideViewPr>
    <p:cSldViewPr>
      <p:cViewPr>
        <p:scale>
          <a:sx n="100" d="100"/>
          <a:sy n="100" d="100"/>
        </p:scale>
        <p:origin x="-104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white">
          <a:xfrm>
            <a:off x="0" y="0"/>
            <a:ext cx="9144000" cy="40417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Freeform 21"/>
          <p:cNvSpPr>
            <a:spLocks/>
          </p:cNvSpPr>
          <p:nvPr/>
        </p:nvSpPr>
        <p:spPr bwMode="gray">
          <a:xfrm>
            <a:off x="-4763" y="1936750"/>
            <a:ext cx="9148763" cy="2744788"/>
          </a:xfrm>
          <a:custGeom>
            <a:avLst/>
            <a:gdLst>
              <a:gd name="T0" fmla="*/ 3 w 5763"/>
              <a:gd name="T1" fmla="*/ 563 h 1729"/>
              <a:gd name="T2" fmla="*/ 2890 w 5763"/>
              <a:gd name="T3" fmla="*/ 7 h 1729"/>
              <a:gd name="T4" fmla="*/ 5763 w 5763"/>
              <a:gd name="T5" fmla="*/ 583 h 1729"/>
              <a:gd name="T6" fmla="*/ 5760 w 5763"/>
              <a:gd name="T7" fmla="*/ 1729 h 1729"/>
              <a:gd name="T8" fmla="*/ 0 w 5763"/>
              <a:gd name="T9" fmla="*/ 1729 h 1729"/>
              <a:gd name="T10" fmla="*/ 3 w 5763"/>
              <a:gd name="T11" fmla="*/ 563 h 1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3" h="1729">
                <a:moveTo>
                  <a:pt x="3" y="563"/>
                </a:moveTo>
                <a:cubicBezTo>
                  <a:pt x="725" y="326"/>
                  <a:pt x="1498" y="14"/>
                  <a:pt x="2890" y="7"/>
                </a:cubicBezTo>
                <a:cubicBezTo>
                  <a:pt x="4282" y="0"/>
                  <a:pt x="5342" y="355"/>
                  <a:pt x="5763" y="583"/>
                </a:cubicBezTo>
                <a:lnTo>
                  <a:pt x="5760" y="1729"/>
                </a:lnTo>
                <a:lnTo>
                  <a:pt x="0" y="1729"/>
                </a:lnTo>
                <a:lnTo>
                  <a:pt x="3" y="563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gamma/>
                  <a:tint val="75686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75686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4933950"/>
            <a:ext cx="9163050" cy="1941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4826000"/>
            <a:ext cx="9156700" cy="168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Freeform 20" descr="b"/>
          <p:cNvSpPr>
            <a:spLocks/>
          </p:cNvSpPr>
          <p:nvPr/>
        </p:nvSpPr>
        <p:spPr bwMode="gray">
          <a:xfrm>
            <a:off x="-11113" y="2060575"/>
            <a:ext cx="9155113" cy="2765425"/>
          </a:xfrm>
          <a:custGeom>
            <a:avLst/>
            <a:gdLst>
              <a:gd name="T0" fmla="*/ 0 w 5767"/>
              <a:gd name="T1" fmla="*/ 569 h 1644"/>
              <a:gd name="T2" fmla="*/ 2818 w 5767"/>
              <a:gd name="T3" fmla="*/ 21 h 1644"/>
              <a:gd name="T4" fmla="*/ 5767 w 5767"/>
              <a:gd name="T5" fmla="*/ 583 h 1644"/>
              <a:gd name="T6" fmla="*/ 5764 w 5767"/>
              <a:gd name="T7" fmla="*/ 1644 h 1644"/>
              <a:gd name="T8" fmla="*/ 4 w 5767"/>
              <a:gd name="T9" fmla="*/ 1644 h 1644"/>
              <a:gd name="T10" fmla="*/ 0 w 5767"/>
              <a:gd name="T11" fmla="*/ 569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7" h="1644">
                <a:moveTo>
                  <a:pt x="0" y="569"/>
                </a:moveTo>
                <a:cubicBezTo>
                  <a:pt x="722" y="332"/>
                  <a:pt x="1460" y="42"/>
                  <a:pt x="2818" y="21"/>
                </a:cubicBezTo>
                <a:cubicBezTo>
                  <a:pt x="4176" y="0"/>
                  <a:pt x="5346" y="355"/>
                  <a:pt x="5767" y="583"/>
                </a:cubicBezTo>
                <a:lnTo>
                  <a:pt x="5764" y="1644"/>
                </a:lnTo>
                <a:lnTo>
                  <a:pt x="4" y="1644"/>
                </a:lnTo>
                <a:lnTo>
                  <a:pt x="0" y="56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838200" y="990600"/>
            <a:ext cx="7467600" cy="685800"/>
          </a:xfr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004888" y="5334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B2B2B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4083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9582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77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34100" y="-14288"/>
            <a:ext cx="2895600" cy="2286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4995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9295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00658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7216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85390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71800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4277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2241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6915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914400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white"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6524625"/>
            <a:ext cx="9144000" cy="333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34100" y="-14288"/>
            <a:ext cx="2895600" cy="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04800"/>
            <a:ext cx="82296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43" name="Freeform 19"/>
          <p:cNvSpPr>
            <a:spLocks/>
          </p:cNvSpPr>
          <p:nvPr/>
        </p:nvSpPr>
        <p:spPr bwMode="white">
          <a:xfrm>
            <a:off x="3175" y="963613"/>
            <a:ext cx="9140825" cy="461962"/>
          </a:xfrm>
          <a:custGeom>
            <a:avLst/>
            <a:gdLst>
              <a:gd name="T0" fmla="*/ 0 w 5764"/>
              <a:gd name="T1" fmla="*/ 290 h 291"/>
              <a:gd name="T2" fmla="*/ 1 w 5764"/>
              <a:gd name="T3" fmla="*/ 193 h 291"/>
              <a:gd name="T4" fmla="*/ 1833 w 5764"/>
              <a:gd name="T5" fmla="*/ 25 h 291"/>
              <a:gd name="T6" fmla="*/ 3966 w 5764"/>
              <a:gd name="T7" fmla="*/ 41 h 291"/>
              <a:gd name="T8" fmla="*/ 5760 w 5764"/>
              <a:gd name="T9" fmla="*/ 184 h 291"/>
              <a:gd name="T10" fmla="*/ 5764 w 5764"/>
              <a:gd name="T11" fmla="*/ 291 h 291"/>
              <a:gd name="T12" fmla="*/ 0 w 5764"/>
              <a:gd name="T13" fmla="*/ 29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4" h="291">
                <a:moveTo>
                  <a:pt x="0" y="290"/>
                </a:moveTo>
                <a:lnTo>
                  <a:pt x="1" y="193"/>
                </a:lnTo>
                <a:cubicBezTo>
                  <a:pt x="305" y="150"/>
                  <a:pt x="1172" y="50"/>
                  <a:pt x="1833" y="25"/>
                </a:cubicBezTo>
                <a:cubicBezTo>
                  <a:pt x="2494" y="0"/>
                  <a:pt x="3312" y="15"/>
                  <a:pt x="3966" y="41"/>
                </a:cubicBezTo>
                <a:cubicBezTo>
                  <a:pt x="4620" y="68"/>
                  <a:pt x="5460" y="142"/>
                  <a:pt x="5760" y="184"/>
                </a:cubicBezTo>
                <a:lnTo>
                  <a:pt x="5764" y="291"/>
                </a:lnTo>
                <a:lnTo>
                  <a:pt x="0" y="2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7239000" y="6540500"/>
            <a:ext cx="1573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rgbClr val="9999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www.labup.ru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57800"/>
            <a:ext cx="24912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" y="304800"/>
            <a:ext cx="990600" cy="4572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9024"/>
            <a:ext cx="8153400" cy="685800"/>
          </a:xfrm>
        </p:spPr>
        <p:txBody>
          <a:bodyPr/>
          <a:lstStyle/>
          <a:p>
            <a:r>
              <a:rPr lang="ru-RU" b="0" dirty="0" smtClean="0"/>
              <a:t>Система управления охраной труда в организации (СУОТ), как система управления рисками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7819"/>
            <a:ext cx="8458200" cy="577850"/>
          </a:xfrm>
        </p:spPr>
        <p:txBody>
          <a:bodyPr/>
          <a:lstStyle/>
          <a:p>
            <a:r>
              <a:rPr lang="ru-RU" sz="2400" dirty="0" smtClean="0"/>
              <a:t>Вероятность  возникновения ущерба</a:t>
            </a:r>
            <a:endParaRPr lang="en-US" sz="2400" dirty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286000" y="1800280"/>
            <a:ext cx="0" cy="3886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286000" y="5686480"/>
            <a:ext cx="5486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759103" y="2333680"/>
            <a:ext cx="1371600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78503" y="2333680"/>
            <a:ext cx="1524000" cy="914400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38655" y="2313303"/>
            <a:ext cx="1430572" cy="9144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574527" y="4238680"/>
            <a:ext cx="1524000" cy="990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77840" y="3248080"/>
            <a:ext cx="1524000" cy="990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066430" y="3248080"/>
            <a:ext cx="1524000" cy="9906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43200" y="3248080"/>
            <a:ext cx="1371600" cy="9906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51152" y="4238680"/>
            <a:ext cx="1371600" cy="9906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138655" y="4248249"/>
            <a:ext cx="1459727" cy="9906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object 8"/>
          <p:cNvSpPr txBox="1"/>
          <p:nvPr/>
        </p:nvSpPr>
        <p:spPr>
          <a:xfrm>
            <a:off x="152400" y="1802402"/>
            <a:ext cx="183709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ru-RU" b="1" spc="-5" dirty="0" smtClean="0">
                <a:latin typeface="Calibri"/>
                <a:cs typeface="Calibri"/>
              </a:rPr>
              <a:t>Ожидаемый </a:t>
            </a:r>
          </a:p>
          <a:p>
            <a:pPr marL="12700" algn="r">
              <a:lnSpc>
                <a:spcPct val="100000"/>
              </a:lnSpc>
            </a:pPr>
            <a:r>
              <a:rPr lang="ru-RU" b="1" spc="-5" dirty="0" smtClean="0">
                <a:latin typeface="Calibri"/>
                <a:cs typeface="Calibri"/>
              </a:rPr>
              <a:t>ущерб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5638800" y="5895201"/>
            <a:ext cx="212367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5" dirty="0" smtClean="0">
                <a:latin typeface="Calibri"/>
                <a:cs typeface="Calibri"/>
              </a:rPr>
              <a:t>Вероятность события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26" name="object 8"/>
          <p:cNvSpPr txBox="1"/>
          <p:nvPr/>
        </p:nvSpPr>
        <p:spPr>
          <a:xfrm>
            <a:off x="6007874" y="2452326"/>
            <a:ext cx="92632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4400" b="1" spc="-5" dirty="0" smtClean="0">
                <a:latin typeface="Calibri"/>
                <a:cs typeface="Calibri"/>
              </a:rPr>
              <a:t>АХ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27" name="object 8"/>
          <p:cNvSpPr txBox="1"/>
          <p:nvPr/>
        </p:nvSpPr>
        <p:spPr>
          <a:xfrm>
            <a:off x="6007874" y="3404826"/>
            <a:ext cx="92632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spc="-5" dirty="0" smtClean="0">
                <a:latin typeface="Calibri"/>
                <a:cs typeface="Calibri"/>
              </a:rPr>
              <a:t>B</a:t>
            </a:r>
            <a:r>
              <a:rPr lang="ru-RU" sz="4400" b="1" spc="-5" dirty="0" smtClean="0">
                <a:latin typeface="Calibri"/>
                <a:cs typeface="Calibri"/>
              </a:rPr>
              <a:t>Х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29" name="object 8"/>
          <p:cNvSpPr txBox="1"/>
          <p:nvPr/>
        </p:nvSpPr>
        <p:spPr>
          <a:xfrm>
            <a:off x="4560074" y="3400480"/>
            <a:ext cx="92632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spc="-5" dirty="0" smtClean="0">
                <a:latin typeface="Calibri"/>
                <a:cs typeface="Calibri"/>
              </a:rPr>
              <a:t>BY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3112274" y="2431949"/>
            <a:ext cx="92632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4400" b="1" spc="-5" dirty="0" smtClean="0">
                <a:latin typeface="Calibri"/>
                <a:cs typeface="Calibri"/>
              </a:rPr>
              <a:t>А</a:t>
            </a:r>
            <a:r>
              <a:rPr lang="en-US" sz="4400" b="1" spc="-5" dirty="0" smtClean="0">
                <a:latin typeface="Calibri"/>
                <a:cs typeface="Calibri"/>
              </a:rPr>
              <a:t>Z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31" name="object 8"/>
          <p:cNvSpPr txBox="1"/>
          <p:nvPr/>
        </p:nvSpPr>
        <p:spPr>
          <a:xfrm>
            <a:off x="4495800" y="2448389"/>
            <a:ext cx="80010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4400" b="1" spc="-5" dirty="0" smtClean="0">
                <a:latin typeface="Calibri"/>
                <a:cs typeface="Calibri"/>
              </a:rPr>
              <a:t>А</a:t>
            </a:r>
            <a:r>
              <a:rPr lang="en-US" sz="4400" b="1" spc="-5" dirty="0" smtClean="0">
                <a:latin typeface="Calibri"/>
                <a:cs typeface="Calibri"/>
              </a:rPr>
              <a:t>Y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33" name="object 8"/>
          <p:cNvSpPr txBox="1"/>
          <p:nvPr/>
        </p:nvSpPr>
        <p:spPr>
          <a:xfrm>
            <a:off x="4560074" y="4391080"/>
            <a:ext cx="92632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spc="-5" dirty="0" smtClean="0">
                <a:latin typeface="Calibri"/>
                <a:cs typeface="Calibri"/>
              </a:rPr>
              <a:t>CY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34" name="object 8"/>
          <p:cNvSpPr txBox="1"/>
          <p:nvPr/>
        </p:nvSpPr>
        <p:spPr>
          <a:xfrm>
            <a:off x="3124200" y="4323572"/>
            <a:ext cx="92632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spc="-5" dirty="0" smtClean="0">
                <a:latin typeface="Calibri"/>
                <a:cs typeface="Calibri"/>
              </a:rPr>
              <a:t>CZ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35" name="object 8"/>
          <p:cNvSpPr txBox="1"/>
          <p:nvPr/>
        </p:nvSpPr>
        <p:spPr>
          <a:xfrm>
            <a:off x="3112274" y="3409172"/>
            <a:ext cx="92632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spc="-5" dirty="0" smtClean="0">
                <a:latin typeface="Calibri"/>
                <a:cs typeface="Calibri"/>
              </a:rPr>
              <a:t>BZ</a:t>
            </a:r>
            <a:endParaRPr sz="4400" b="1" dirty="0">
              <a:latin typeface="Calibri"/>
              <a:cs typeface="Calibri"/>
            </a:endParaRPr>
          </a:p>
        </p:txBody>
      </p:sp>
      <p:sp>
        <p:nvSpPr>
          <p:cNvPr id="37" name="object 8"/>
          <p:cNvSpPr txBox="1"/>
          <p:nvPr/>
        </p:nvSpPr>
        <p:spPr>
          <a:xfrm>
            <a:off x="6007874" y="4395426"/>
            <a:ext cx="92632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400" b="1" spc="-5" dirty="0" smtClean="0">
                <a:latin typeface="Calibri"/>
                <a:cs typeface="Calibri"/>
              </a:rPr>
              <a:t>CX</a:t>
            </a:r>
            <a:endParaRPr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02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7819"/>
            <a:ext cx="8458200" cy="577850"/>
          </a:xfrm>
        </p:spPr>
        <p:txBody>
          <a:bodyPr/>
          <a:lstStyle/>
          <a:p>
            <a:r>
              <a:rPr lang="ru-RU" sz="2400" dirty="0"/>
              <a:t>Способ анализа риска методом "галстук-бабочка"</a:t>
            </a:r>
            <a:endParaRPr lang="en-US" sz="2400" dirty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047" name="Равнобедренный треугольник 86046"/>
          <p:cNvSpPr/>
          <p:nvPr/>
        </p:nvSpPr>
        <p:spPr>
          <a:xfrm rot="16200000">
            <a:off x="4667486" y="1343582"/>
            <a:ext cx="3525383" cy="4360841"/>
          </a:xfrm>
          <a:prstGeom prst="triangl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Равнобедренный треугольник 69"/>
          <p:cNvSpPr/>
          <p:nvPr/>
        </p:nvSpPr>
        <p:spPr>
          <a:xfrm rot="5400000" flipH="1">
            <a:off x="978785" y="1333478"/>
            <a:ext cx="3525383" cy="4360841"/>
          </a:xfrm>
          <a:prstGeom prst="triangl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85970" y="2053942"/>
            <a:ext cx="1365018" cy="5051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3399"/>
                </a:solidFill>
              </a:rPr>
              <a:t>Последствие 1</a:t>
            </a:r>
            <a:endParaRPr lang="ru-RU" sz="900" b="1" dirty="0">
              <a:solidFill>
                <a:srgbClr val="0033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1956" y="2862130"/>
            <a:ext cx="1349032" cy="5051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3399"/>
                </a:solidFill>
              </a:rPr>
              <a:t>Последствие 2</a:t>
            </a:r>
            <a:endParaRPr lang="ru-RU" sz="900" b="1" dirty="0">
              <a:solidFill>
                <a:srgbClr val="0033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85971" y="3608916"/>
            <a:ext cx="1365017" cy="5051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3399"/>
                </a:solidFill>
              </a:rPr>
              <a:t>Последствие 2</a:t>
            </a:r>
            <a:endParaRPr lang="ru-RU" sz="900" b="1" dirty="0">
              <a:solidFill>
                <a:srgbClr val="0033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85970" y="4377485"/>
            <a:ext cx="1365018" cy="5051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3399"/>
                </a:solidFill>
              </a:rPr>
              <a:t>Последствие 4</a:t>
            </a:r>
            <a:endParaRPr lang="ru-RU" sz="900" b="1" dirty="0">
              <a:solidFill>
                <a:srgbClr val="00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1230" y="1851894"/>
            <a:ext cx="1068834" cy="505118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3399"/>
                </a:solidFill>
              </a:rPr>
              <a:t>Причина 1</a:t>
            </a:r>
            <a:endParaRPr lang="ru-RU" sz="900" b="1" dirty="0">
              <a:solidFill>
                <a:srgbClr val="0033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406" y="3266225"/>
            <a:ext cx="1068834" cy="505118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3399"/>
                </a:solidFill>
              </a:rPr>
              <a:t>Причина 2</a:t>
            </a:r>
            <a:endParaRPr lang="ru-RU" sz="900" b="1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3796" y="4781579"/>
            <a:ext cx="1068834" cy="505118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3399"/>
                </a:solidFill>
              </a:rPr>
              <a:t>Причина 3</a:t>
            </a:r>
            <a:endParaRPr lang="ru-RU" sz="900" b="1" dirty="0">
              <a:solidFill>
                <a:srgbClr val="0033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7689" y="3139945"/>
            <a:ext cx="85507" cy="718058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39623" y="2104453"/>
            <a:ext cx="85507" cy="718058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7593" y="2692675"/>
            <a:ext cx="85507" cy="718058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95417" y="3744989"/>
            <a:ext cx="85507" cy="718058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7593" y="3816012"/>
            <a:ext cx="85507" cy="718058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474936" y="4018456"/>
            <a:ext cx="85507" cy="718058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394690" y="3073490"/>
            <a:ext cx="85507" cy="718058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object 16"/>
          <p:cNvSpPr txBox="1"/>
          <p:nvPr/>
        </p:nvSpPr>
        <p:spPr>
          <a:xfrm>
            <a:off x="3675516" y="1864803"/>
            <a:ext cx="2039484" cy="268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16799"/>
              </a:lnSpc>
            </a:pPr>
            <a:r>
              <a:rPr lang="ru-RU" sz="1200" b="1" dirty="0" smtClean="0">
                <a:latin typeface="Calibri"/>
                <a:cs typeface="Calibri"/>
              </a:rPr>
              <a:t>Контроль эскалации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30" name="object 16"/>
          <p:cNvSpPr txBox="1"/>
          <p:nvPr/>
        </p:nvSpPr>
        <p:spPr>
          <a:xfrm>
            <a:off x="457200" y="1447800"/>
            <a:ext cx="2039484" cy="268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16799"/>
              </a:lnSpc>
            </a:pPr>
            <a:r>
              <a:rPr lang="ru-RU" sz="1200" b="1" dirty="0" smtClean="0">
                <a:latin typeface="Calibri"/>
                <a:cs typeface="Calibri"/>
              </a:rPr>
              <a:t>Источники риска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31" name="object 16"/>
          <p:cNvSpPr txBox="1"/>
          <p:nvPr/>
        </p:nvSpPr>
        <p:spPr>
          <a:xfrm>
            <a:off x="809782" y="2665755"/>
            <a:ext cx="2039484" cy="313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16799"/>
              </a:lnSpc>
            </a:pPr>
            <a:r>
              <a:rPr lang="ru-RU" sz="1400" b="1" dirty="0" smtClean="0">
                <a:latin typeface="Calibri"/>
                <a:cs typeface="Calibri"/>
              </a:rPr>
              <a:t>Фактор эскалации</a:t>
            </a:r>
            <a:endParaRPr sz="1400" b="1" dirty="0">
              <a:latin typeface="Calibri"/>
              <a:cs typeface="Calibri"/>
            </a:endParaRPr>
          </a:p>
        </p:txBody>
      </p:sp>
      <p:sp>
        <p:nvSpPr>
          <p:cNvPr id="32" name="object 16"/>
          <p:cNvSpPr txBox="1"/>
          <p:nvPr/>
        </p:nvSpPr>
        <p:spPr>
          <a:xfrm>
            <a:off x="2039260" y="5105400"/>
            <a:ext cx="2039484" cy="489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/>
            <a:r>
              <a:rPr lang="ru-RU" sz="1200" b="1" dirty="0" smtClean="0">
                <a:latin typeface="Calibri"/>
                <a:cs typeface="Calibri"/>
              </a:rPr>
              <a:t>Предупреждающие</a:t>
            </a:r>
          </a:p>
          <a:p>
            <a:pPr marL="95885" marR="5080" indent="-83820" algn="ctr"/>
            <a:r>
              <a:rPr lang="ru-RU" sz="1200" b="1" dirty="0" smtClean="0">
                <a:latin typeface="Calibri"/>
                <a:cs typeface="Calibri"/>
              </a:rPr>
              <a:t>меры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5620952" y="5056727"/>
            <a:ext cx="2730037" cy="734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/>
            <a:r>
              <a:rPr lang="ru-RU" sz="1200" b="1" dirty="0" smtClean="0">
                <a:latin typeface="Calibri"/>
                <a:cs typeface="Calibri"/>
              </a:rPr>
              <a:t>Средства управления</a:t>
            </a:r>
          </a:p>
          <a:p>
            <a:pPr marL="95885" marR="5080" indent="-83820"/>
            <a:r>
              <a:rPr lang="ru-RU" sz="1200" b="1" dirty="0" smtClean="0">
                <a:latin typeface="Calibri"/>
                <a:cs typeface="Calibri"/>
              </a:rPr>
              <a:t>для восстановления</a:t>
            </a:r>
          </a:p>
          <a:p>
            <a:pPr marL="95885" marR="5080" indent="-83820"/>
            <a:r>
              <a:rPr lang="ru-RU" sz="1200" b="1" dirty="0" smtClean="0">
                <a:latin typeface="Calibri"/>
                <a:cs typeface="Calibri"/>
              </a:rPr>
              <a:t>и снижения последствий</a:t>
            </a:r>
            <a:endParaRPr sz="1200" b="1" dirty="0">
              <a:latin typeface="Calibri"/>
              <a:cs typeface="Calibri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026583" y="5323153"/>
            <a:ext cx="1710134" cy="0"/>
          </a:xfrm>
          <a:prstGeom prst="line">
            <a:avLst/>
          </a:prstGeom>
          <a:ln w="28575">
            <a:solidFill>
              <a:srgbClr val="0049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017" name="Прямая со стрелкой 86016"/>
          <p:cNvCxnSpPr/>
          <p:nvPr/>
        </p:nvCxnSpPr>
        <p:spPr>
          <a:xfrm flipH="1" flipV="1">
            <a:off x="3309183" y="4463047"/>
            <a:ext cx="427533" cy="860106"/>
          </a:xfrm>
          <a:prstGeom prst="straightConnector1">
            <a:avLst/>
          </a:prstGeom>
          <a:ln w="28575">
            <a:solidFill>
              <a:srgbClr val="0049D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022" name="Прямая со стрелкой 86021"/>
          <p:cNvCxnSpPr/>
          <p:nvPr/>
        </p:nvCxnSpPr>
        <p:spPr>
          <a:xfrm flipH="1" flipV="1">
            <a:off x="3437443" y="3892044"/>
            <a:ext cx="299273" cy="1394653"/>
          </a:xfrm>
          <a:prstGeom prst="straightConnector1">
            <a:avLst/>
          </a:prstGeom>
          <a:ln w="28575">
            <a:solidFill>
              <a:srgbClr val="0049D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443877" y="5247121"/>
            <a:ext cx="1710134" cy="0"/>
          </a:xfrm>
          <a:prstGeom prst="line">
            <a:avLst/>
          </a:prstGeom>
          <a:ln w="28575">
            <a:solidFill>
              <a:srgbClr val="0049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5443877" y="3973390"/>
            <a:ext cx="900794" cy="1273731"/>
          </a:xfrm>
          <a:prstGeom prst="straightConnector1">
            <a:avLst/>
          </a:prstGeom>
          <a:ln w="28575">
            <a:solidFill>
              <a:srgbClr val="0049D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443877" y="4251072"/>
            <a:ext cx="345000" cy="959594"/>
          </a:xfrm>
          <a:prstGeom prst="straightConnector1">
            <a:avLst/>
          </a:prstGeom>
          <a:ln w="28575">
            <a:solidFill>
              <a:srgbClr val="0049D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040" name="Прямая со стрелкой 86039"/>
          <p:cNvCxnSpPr/>
          <p:nvPr/>
        </p:nvCxnSpPr>
        <p:spPr>
          <a:xfrm flipH="1">
            <a:off x="2881650" y="2104453"/>
            <a:ext cx="705430" cy="793593"/>
          </a:xfrm>
          <a:prstGeom prst="straightConnector1">
            <a:avLst/>
          </a:prstGeom>
          <a:ln w="19050">
            <a:noFill/>
            <a:tailEnd type="arrow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044" name="Прямая со стрелкой 86043"/>
          <p:cNvCxnSpPr/>
          <p:nvPr/>
        </p:nvCxnSpPr>
        <p:spPr>
          <a:xfrm flipH="1">
            <a:off x="2881650" y="2104453"/>
            <a:ext cx="705430" cy="793593"/>
          </a:xfrm>
          <a:prstGeom prst="straightConnector1">
            <a:avLst/>
          </a:prstGeom>
          <a:ln w="19050">
            <a:solidFill>
              <a:srgbClr val="0049D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037" name="Прямая соединительная линия 86036"/>
          <p:cNvCxnSpPr/>
          <p:nvPr/>
        </p:nvCxnSpPr>
        <p:spPr>
          <a:xfrm flipH="1">
            <a:off x="3587080" y="2104453"/>
            <a:ext cx="1699360" cy="0"/>
          </a:xfrm>
          <a:prstGeom prst="line">
            <a:avLst/>
          </a:prstGeom>
          <a:ln w="19050">
            <a:solidFill>
              <a:srgbClr val="0049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3822224" y="2822511"/>
            <a:ext cx="1464217" cy="135292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СОБЫТИЕ</a:t>
            </a:r>
            <a:endParaRPr lang="ru-RU" sz="1000" b="1" dirty="0"/>
          </a:p>
        </p:txBody>
      </p:sp>
      <p:cxnSp>
        <p:nvCxnSpPr>
          <p:cNvPr id="35" name="Прямая соединительная линия 34"/>
          <p:cNvCxnSpPr>
            <a:stCxn id="7" idx="1"/>
          </p:cNvCxnSpPr>
          <p:nvPr/>
        </p:nvCxnSpPr>
        <p:spPr>
          <a:xfrm flipH="1">
            <a:off x="5286440" y="3114690"/>
            <a:ext cx="1715515" cy="3215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8" idx="1"/>
          </p:cNvCxnSpPr>
          <p:nvPr/>
        </p:nvCxnSpPr>
        <p:spPr>
          <a:xfrm flipH="1" flipV="1">
            <a:off x="5286440" y="3608916"/>
            <a:ext cx="1699531" cy="2525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045397" y="2718151"/>
            <a:ext cx="85507" cy="718058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01917" y="2200031"/>
            <a:ext cx="85507" cy="718058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88877" y="2359122"/>
            <a:ext cx="85507" cy="718058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31631" y="3533015"/>
            <a:ext cx="85507" cy="718058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301917" y="3173986"/>
            <a:ext cx="85507" cy="718058"/>
          </a:xfrm>
          <a:prstGeom prst="rect">
            <a:avLst/>
          </a:prstGeom>
          <a:solidFill>
            <a:srgbClr val="993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7" name="Прямая соединительная линия 76"/>
          <p:cNvCxnSpPr>
            <a:stCxn id="3" idx="2"/>
          </p:cNvCxnSpPr>
          <p:nvPr/>
        </p:nvCxnSpPr>
        <p:spPr>
          <a:xfrm flipH="1">
            <a:off x="1807239" y="3498974"/>
            <a:ext cx="2014984" cy="34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7819"/>
            <a:ext cx="8458200" cy="577850"/>
          </a:xfrm>
        </p:spPr>
        <p:txBody>
          <a:bodyPr/>
          <a:lstStyle/>
          <a:p>
            <a:r>
              <a:rPr lang="ru-RU" sz="2400" spc="-20" dirty="0"/>
              <a:t>Органи</a:t>
            </a:r>
            <a:r>
              <a:rPr lang="ru-RU" sz="2400" spc="-15" dirty="0"/>
              <a:t>з</a:t>
            </a:r>
            <a:r>
              <a:rPr lang="ru-RU" sz="2400" spc="-10" dirty="0"/>
              <a:t>а</a:t>
            </a:r>
            <a:r>
              <a:rPr lang="ru-RU" sz="2400" spc="-20" dirty="0"/>
              <a:t>ци</a:t>
            </a:r>
            <a:r>
              <a:rPr lang="ru-RU" sz="2400" spc="-10" dirty="0"/>
              <a:t>о</a:t>
            </a:r>
            <a:r>
              <a:rPr lang="ru-RU" sz="2400" spc="-15" dirty="0"/>
              <a:t>н</a:t>
            </a:r>
            <a:r>
              <a:rPr lang="ru-RU" sz="2400" spc="-20" dirty="0"/>
              <a:t>ные</a:t>
            </a:r>
            <a:r>
              <a:rPr lang="ru-RU" sz="2400" spc="5" dirty="0"/>
              <a:t> </a:t>
            </a:r>
            <a:r>
              <a:rPr lang="ru-RU" sz="2400" spc="-20" dirty="0"/>
              <a:t>п</a:t>
            </a:r>
            <a:r>
              <a:rPr lang="ru-RU" sz="2400" spc="-15" dirty="0"/>
              <a:t>рич</a:t>
            </a:r>
            <a:r>
              <a:rPr lang="ru-RU" sz="2400" spc="-20" dirty="0"/>
              <a:t>ины</a:t>
            </a:r>
            <a:r>
              <a:rPr lang="ru-RU" sz="2400" dirty="0"/>
              <a:t> </a:t>
            </a:r>
            <a:r>
              <a:rPr lang="ru-RU" sz="2400" spc="-20" dirty="0"/>
              <a:t>п</a:t>
            </a:r>
            <a:r>
              <a:rPr lang="ru-RU" sz="2400" spc="-15" dirty="0"/>
              <a:t>роизвод</a:t>
            </a:r>
            <a:r>
              <a:rPr lang="ru-RU" sz="2400" spc="-20" dirty="0"/>
              <a:t>с</a:t>
            </a:r>
            <a:r>
              <a:rPr lang="ru-RU" sz="2400" spc="-15" dirty="0"/>
              <a:t>тве</a:t>
            </a:r>
            <a:r>
              <a:rPr lang="ru-RU" sz="2400" spc="-20" dirty="0"/>
              <a:t>нн</a:t>
            </a:r>
            <a:r>
              <a:rPr lang="ru-RU" sz="2400" spc="-15" dirty="0"/>
              <a:t>о</a:t>
            </a:r>
            <a:r>
              <a:rPr lang="ru-RU" sz="2400" spc="-10" dirty="0"/>
              <a:t>г</a:t>
            </a:r>
            <a:r>
              <a:rPr lang="ru-RU" sz="2400" spc="-15" dirty="0"/>
              <a:t>о</a:t>
            </a:r>
            <a:r>
              <a:rPr lang="ru-RU" sz="2400" dirty="0"/>
              <a:t> </a:t>
            </a:r>
            <a:r>
              <a:rPr lang="ru-RU" sz="2400" spc="-15" dirty="0"/>
              <a:t>тр</a:t>
            </a:r>
            <a:r>
              <a:rPr lang="ru-RU" sz="2400" spc="-20" dirty="0"/>
              <a:t>а</a:t>
            </a:r>
            <a:r>
              <a:rPr lang="ru-RU" sz="2400" spc="-15" dirty="0"/>
              <a:t>вмат</a:t>
            </a:r>
            <a:r>
              <a:rPr lang="ru-RU" sz="2400" spc="-20" dirty="0"/>
              <a:t>и</a:t>
            </a:r>
            <a:r>
              <a:rPr lang="ru-RU" sz="2400" spc="-15" dirty="0"/>
              <a:t>зма</a:t>
            </a:r>
            <a:endParaRPr lang="en-US" sz="2400" dirty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1752600"/>
            <a:ext cx="8077200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1599565" indent="-285750">
              <a:lnSpc>
                <a:spcPts val="2600"/>
              </a:lnSpc>
              <a:buClr>
                <a:srgbClr val="00B050"/>
              </a:buClr>
              <a:buSzPct val="122000"/>
              <a:buFont typeface="Wingdings" panose="05000000000000000000" pitchFamily="2" charset="2"/>
              <a:buChar char="§"/>
            </a:pPr>
            <a:r>
              <a:rPr lang="ru-RU" sz="2000" spc="-20" dirty="0">
                <a:cs typeface="Times New Roman"/>
              </a:rPr>
              <a:t>Н</a:t>
            </a:r>
            <a:r>
              <a:rPr lang="ru-RU" sz="2000" spc="-10" dirty="0">
                <a:cs typeface="Times New Roman"/>
              </a:rPr>
              <a:t>е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10" dirty="0">
                <a:cs typeface="Times New Roman"/>
              </a:rPr>
              <a:t>ос</a:t>
            </a:r>
            <a:r>
              <a:rPr lang="ru-RU" sz="2000" spc="-5" dirty="0">
                <a:cs typeface="Times New Roman"/>
              </a:rPr>
              <a:t>т</a:t>
            </a:r>
            <a:r>
              <a:rPr lang="ru-RU" sz="2000" spc="-10" dirty="0">
                <a:cs typeface="Times New Roman"/>
              </a:rPr>
              <a:t>аток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20" dirty="0">
                <a:cs typeface="Times New Roman"/>
              </a:rPr>
              <a:t>п</a:t>
            </a:r>
            <a:r>
              <a:rPr lang="ru-RU" sz="2000" spc="-15" dirty="0">
                <a:cs typeface="Times New Roman"/>
              </a:rPr>
              <a:t>рофес</a:t>
            </a:r>
            <a:r>
              <a:rPr lang="ru-RU" sz="2000" spc="-20" dirty="0">
                <a:cs typeface="Times New Roman"/>
              </a:rPr>
              <a:t>си</a:t>
            </a:r>
            <a:r>
              <a:rPr lang="ru-RU" sz="2000" spc="-10" dirty="0">
                <a:cs typeface="Times New Roman"/>
              </a:rPr>
              <a:t>о</a:t>
            </a:r>
            <a:r>
              <a:rPr lang="ru-RU" sz="2000" spc="-20" dirty="0">
                <a:cs typeface="Times New Roman"/>
              </a:rPr>
              <a:t>н</a:t>
            </a:r>
            <a:r>
              <a:rPr lang="ru-RU" sz="2000" spc="-10" dirty="0">
                <a:cs typeface="Times New Roman"/>
              </a:rPr>
              <a:t>а</a:t>
            </a:r>
            <a:r>
              <a:rPr lang="ru-RU" sz="2000" spc="-15" dirty="0">
                <a:cs typeface="Times New Roman"/>
              </a:rPr>
              <a:t>л</a:t>
            </a:r>
            <a:r>
              <a:rPr lang="ru-RU" sz="2000" spc="-5" dirty="0">
                <a:cs typeface="Times New Roman"/>
              </a:rPr>
              <a:t>ь</a:t>
            </a:r>
            <a:r>
              <a:rPr lang="ru-RU" sz="2000" spc="-20" dirty="0">
                <a:cs typeface="Times New Roman"/>
              </a:rPr>
              <a:t>н</a:t>
            </a:r>
            <a:r>
              <a:rPr lang="ru-RU" sz="2000" spc="-15" dirty="0">
                <a:cs typeface="Times New Roman"/>
              </a:rPr>
              <a:t>ой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20" dirty="0">
                <a:cs typeface="Times New Roman"/>
              </a:rPr>
              <a:t>п</a:t>
            </a:r>
            <a:r>
              <a:rPr lang="ru-RU" sz="2000" spc="-5" dirty="0">
                <a:cs typeface="Times New Roman"/>
              </a:rPr>
              <a:t>о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10" dirty="0">
                <a:cs typeface="Times New Roman"/>
              </a:rPr>
              <a:t>гото</a:t>
            </a:r>
            <a:r>
              <a:rPr lang="ru-RU" sz="2000" spc="-15" dirty="0">
                <a:cs typeface="Times New Roman"/>
              </a:rPr>
              <a:t>вки</a:t>
            </a:r>
            <a:r>
              <a:rPr lang="ru-RU" sz="2000" spc="-5" dirty="0">
                <a:cs typeface="Times New Roman"/>
              </a:rPr>
              <a:t> </a:t>
            </a:r>
            <a:endParaRPr lang="ru-RU" sz="2000" spc="-5" dirty="0" smtClean="0">
              <a:cs typeface="Times New Roman"/>
            </a:endParaRPr>
          </a:p>
          <a:p>
            <a:pPr marL="298450" marR="1599565" indent="-285750">
              <a:lnSpc>
                <a:spcPts val="2600"/>
              </a:lnSpc>
              <a:buClr>
                <a:srgbClr val="00B050"/>
              </a:buClr>
              <a:buSzPct val="122000"/>
              <a:buFont typeface="Wingdings" panose="05000000000000000000" pitchFamily="2" charset="2"/>
              <a:buChar char="§"/>
            </a:pPr>
            <a:r>
              <a:rPr lang="ru-RU" sz="2000" spc="-20" dirty="0" smtClean="0">
                <a:cs typeface="Times New Roman"/>
              </a:rPr>
              <a:t>Н</a:t>
            </a:r>
            <a:r>
              <a:rPr lang="ru-RU" sz="2000" spc="-10" dirty="0" smtClean="0">
                <a:cs typeface="Times New Roman"/>
              </a:rPr>
              <a:t>е</a:t>
            </a:r>
            <a:r>
              <a:rPr lang="ru-RU" sz="2000" spc="-20" dirty="0" smtClean="0">
                <a:cs typeface="Times New Roman"/>
              </a:rPr>
              <a:t>д</a:t>
            </a:r>
            <a:r>
              <a:rPr lang="ru-RU" sz="2000" spc="-10" dirty="0" smtClean="0">
                <a:cs typeface="Times New Roman"/>
              </a:rPr>
              <a:t>ос</a:t>
            </a:r>
            <a:r>
              <a:rPr lang="ru-RU" sz="2000" spc="-5" dirty="0" smtClean="0">
                <a:cs typeface="Times New Roman"/>
              </a:rPr>
              <a:t>т</a:t>
            </a:r>
            <a:r>
              <a:rPr lang="ru-RU" sz="2000" spc="-10" dirty="0" smtClean="0">
                <a:cs typeface="Times New Roman"/>
              </a:rPr>
              <a:t>аток</a:t>
            </a:r>
            <a:r>
              <a:rPr lang="ru-RU" sz="2000" spc="-5" dirty="0" smtClean="0">
                <a:cs typeface="Times New Roman"/>
              </a:rPr>
              <a:t> </a:t>
            </a:r>
            <a:r>
              <a:rPr lang="ru-RU" sz="2000" spc="-15" dirty="0">
                <a:cs typeface="Times New Roman"/>
              </a:rPr>
              <a:t>об</a:t>
            </a:r>
            <a:r>
              <a:rPr lang="ru-RU" sz="2000" spc="-10" dirty="0">
                <a:cs typeface="Times New Roman"/>
              </a:rPr>
              <a:t>у</a:t>
            </a:r>
            <a:r>
              <a:rPr lang="ru-RU" sz="2000" spc="-15" dirty="0">
                <a:cs typeface="Times New Roman"/>
              </a:rPr>
              <a:t>ч</a:t>
            </a:r>
            <a:r>
              <a:rPr lang="ru-RU" sz="2000" spc="-10" dirty="0">
                <a:cs typeface="Times New Roman"/>
              </a:rPr>
              <a:t>ения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20" dirty="0">
                <a:cs typeface="Times New Roman"/>
              </a:rPr>
              <a:t>б</a:t>
            </a:r>
            <a:r>
              <a:rPr lang="ru-RU" sz="2000" spc="-10" dirty="0">
                <a:cs typeface="Times New Roman"/>
              </a:rPr>
              <a:t>ез</a:t>
            </a:r>
            <a:r>
              <a:rPr lang="ru-RU" sz="2000" spc="-5" dirty="0">
                <a:cs typeface="Times New Roman"/>
              </a:rPr>
              <a:t>о</a:t>
            </a:r>
            <a:r>
              <a:rPr lang="ru-RU" sz="2000" spc="-20" dirty="0">
                <a:cs typeface="Times New Roman"/>
              </a:rPr>
              <a:t>п</a:t>
            </a:r>
            <a:r>
              <a:rPr lang="ru-RU" sz="2000" spc="-10" dirty="0">
                <a:cs typeface="Times New Roman"/>
              </a:rPr>
              <a:t>асны</a:t>
            </a:r>
            <a:r>
              <a:rPr lang="ru-RU" sz="2000" spc="-15" dirty="0">
                <a:cs typeface="Times New Roman"/>
              </a:rPr>
              <a:t>м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20" dirty="0">
                <a:cs typeface="Times New Roman"/>
              </a:rPr>
              <a:t>п</a:t>
            </a:r>
            <a:r>
              <a:rPr lang="ru-RU" sz="2000" spc="-10" dirty="0">
                <a:cs typeface="Times New Roman"/>
              </a:rPr>
              <a:t>р</a:t>
            </a:r>
            <a:r>
              <a:rPr lang="ru-RU" sz="2000" spc="-20" dirty="0">
                <a:cs typeface="Times New Roman"/>
              </a:rPr>
              <a:t>и</a:t>
            </a:r>
            <a:r>
              <a:rPr lang="ru-RU" sz="2000" spc="-5" dirty="0">
                <a:cs typeface="Times New Roman"/>
              </a:rPr>
              <a:t>е</a:t>
            </a:r>
            <a:r>
              <a:rPr lang="ru-RU" sz="2000" spc="-15" dirty="0">
                <a:cs typeface="Times New Roman"/>
              </a:rPr>
              <a:t>мам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т</a:t>
            </a:r>
            <a:r>
              <a:rPr lang="ru-RU" sz="2000" spc="-15" dirty="0">
                <a:cs typeface="Times New Roman"/>
              </a:rPr>
              <a:t>р</a:t>
            </a:r>
            <a:r>
              <a:rPr lang="ru-RU" sz="2000" spc="-10" dirty="0">
                <a:cs typeface="Times New Roman"/>
              </a:rPr>
              <a:t>у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10" dirty="0">
                <a:cs typeface="Times New Roman"/>
              </a:rPr>
              <a:t>а</a:t>
            </a:r>
            <a:r>
              <a:rPr lang="ru-RU" sz="2000" spc="-5" dirty="0">
                <a:cs typeface="Times New Roman"/>
              </a:rPr>
              <a:t> </a:t>
            </a:r>
            <a:endParaRPr lang="ru-RU" sz="2000" spc="-5" dirty="0" smtClean="0">
              <a:cs typeface="Times New Roman"/>
            </a:endParaRPr>
          </a:p>
          <a:p>
            <a:pPr marL="298450" marR="1599565" indent="-285750">
              <a:lnSpc>
                <a:spcPts val="2600"/>
              </a:lnSpc>
              <a:buClr>
                <a:srgbClr val="00B050"/>
              </a:buClr>
              <a:buSzPct val="122000"/>
              <a:buFont typeface="Wingdings" panose="05000000000000000000" pitchFamily="2" charset="2"/>
              <a:buChar char="§"/>
            </a:pPr>
            <a:r>
              <a:rPr lang="ru-RU" sz="2000" spc="-20" dirty="0" smtClean="0">
                <a:cs typeface="Times New Roman"/>
              </a:rPr>
              <a:t>Н</a:t>
            </a:r>
            <a:r>
              <a:rPr lang="ru-RU" sz="2000" spc="-10" dirty="0" smtClean="0">
                <a:cs typeface="Times New Roman"/>
              </a:rPr>
              <a:t>есо</a:t>
            </a:r>
            <a:r>
              <a:rPr lang="ru-RU" sz="2000" spc="-15" dirty="0" smtClean="0">
                <a:cs typeface="Times New Roman"/>
              </a:rPr>
              <a:t>в</a:t>
            </a:r>
            <a:r>
              <a:rPr lang="ru-RU" sz="2000" spc="-5" dirty="0" smtClean="0">
                <a:cs typeface="Times New Roman"/>
              </a:rPr>
              <a:t>е</a:t>
            </a:r>
            <a:r>
              <a:rPr lang="ru-RU" sz="2000" spc="-10" dirty="0" smtClean="0">
                <a:cs typeface="Times New Roman"/>
              </a:rPr>
              <a:t>р</a:t>
            </a:r>
            <a:r>
              <a:rPr lang="ru-RU" sz="2000" spc="-25" dirty="0" smtClean="0">
                <a:cs typeface="Times New Roman"/>
              </a:rPr>
              <a:t>ш</a:t>
            </a:r>
            <a:r>
              <a:rPr lang="ru-RU" sz="2000" spc="-10" dirty="0" smtClean="0">
                <a:cs typeface="Times New Roman"/>
              </a:rPr>
              <a:t>е</a:t>
            </a:r>
            <a:r>
              <a:rPr lang="ru-RU" sz="2000" spc="-20" dirty="0" smtClean="0">
                <a:cs typeface="Times New Roman"/>
              </a:rPr>
              <a:t>н</a:t>
            </a:r>
            <a:r>
              <a:rPr lang="ru-RU" sz="2000" spc="-5" dirty="0" smtClean="0">
                <a:cs typeface="Times New Roman"/>
              </a:rPr>
              <a:t>с</a:t>
            </a:r>
            <a:r>
              <a:rPr lang="ru-RU" sz="2000" spc="-10" dirty="0" smtClean="0">
                <a:cs typeface="Times New Roman"/>
              </a:rPr>
              <a:t>т</a:t>
            </a:r>
            <a:r>
              <a:rPr lang="ru-RU" sz="2000" spc="-15" dirty="0" smtClean="0">
                <a:cs typeface="Times New Roman"/>
              </a:rPr>
              <a:t>в</a:t>
            </a:r>
            <a:r>
              <a:rPr lang="ru-RU" sz="2000" spc="-10" dirty="0" smtClean="0">
                <a:cs typeface="Times New Roman"/>
              </a:rPr>
              <a:t>о</a:t>
            </a:r>
            <a:r>
              <a:rPr lang="ru-RU" sz="2000" dirty="0" smtClean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те</a:t>
            </a:r>
            <a:r>
              <a:rPr lang="ru-RU" sz="2000" spc="-20" dirty="0">
                <a:cs typeface="Times New Roman"/>
              </a:rPr>
              <a:t>хн</a:t>
            </a:r>
            <a:r>
              <a:rPr lang="ru-RU" sz="2000" spc="-10" dirty="0">
                <a:cs typeface="Times New Roman"/>
              </a:rPr>
              <a:t>о</a:t>
            </a:r>
            <a:r>
              <a:rPr lang="ru-RU" sz="2000" spc="-15" dirty="0">
                <a:cs typeface="Times New Roman"/>
              </a:rPr>
              <a:t>л</a:t>
            </a:r>
            <a:r>
              <a:rPr lang="ru-RU" sz="2000" spc="-10" dirty="0">
                <a:cs typeface="Times New Roman"/>
              </a:rPr>
              <a:t>ог</a:t>
            </a:r>
            <a:r>
              <a:rPr lang="ru-RU" sz="2000" spc="-20" dirty="0">
                <a:cs typeface="Times New Roman"/>
              </a:rPr>
              <a:t>ич</a:t>
            </a:r>
            <a:r>
              <a:rPr lang="ru-RU" sz="2000" spc="-10" dirty="0">
                <a:cs typeface="Times New Roman"/>
              </a:rPr>
              <a:t>еского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spc="-20" dirty="0">
                <a:cs typeface="Times New Roman"/>
              </a:rPr>
              <a:t>п</a:t>
            </a:r>
            <a:r>
              <a:rPr lang="ru-RU" sz="2000" spc="-10" dirty="0">
                <a:cs typeface="Times New Roman"/>
              </a:rPr>
              <a:t>ро</a:t>
            </a:r>
            <a:r>
              <a:rPr lang="ru-RU" sz="2000" spc="-20" dirty="0">
                <a:cs typeface="Times New Roman"/>
              </a:rPr>
              <a:t>ц</a:t>
            </a:r>
            <a:r>
              <a:rPr lang="ru-RU" sz="2000" spc="-10" dirty="0">
                <a:cs typeface="Times New Roman"/>
              </a:rPr>
              <a:t>есса</a:t>
            </a:r>
            <a:r>
              <a:rPr lang="ru-RU" sz="2000" spc="-5" dirty="0">
                <a:cs typeface="Times New Roman"/>
              </a:rPr>
              <a:t> </a:t>
            </a:r>
            <a:endParaRPr lang="ru-RU" sz="2000" spc="-5" dirty="0" smtClean="0">
              <a:cs typeface="Times New Roman"/>
            </a:endParaRPr>
          </a:p>
          <a:p>
            <a:pPr marL="298450" marR="1599565" indent="-285750">
              <a:lnSpc>
                <a:spcPts val="2600"/>
              </a:lnSpc>
              <a:buClr>
                <a:srgbClr val="00B050"/>
              </a:buClr>
              <a:buSzPct val="122000"/>
              <a:buFont typeface="Wingdings" panose="05000000000000000000" pitchFamily="2" charset="2"/>
              <a:buChar char="§"/>
            </a:pPr>
            <a:r>
              <a:rPr lang="ru-RU" sz="2000" spc="-20" dirty="0" smtClean="0">
                <a:cs typeface="Times New Roman"/>
              </a:rPr>
              <a:t>Н</a:t>
            </a:r>
            <a:r>
              <a:rPr lang="ru-RU" sz="2000" spc="-15" dirty="0" smtClean="0">
                <a:cs typeface="Times New Roman"/>
              </a:rPr>
              <a:t>аруше</a:t>
            </a:r>
            <a:r>
              <a:rPr lang="ru-RU" sz="2000" spc="-20" dirty="0" smtClean="0">
                <a:cs typeface="Times New Roman"/>
              </a:rPr>
              <a:t>ни</a:t>
            </a:r>
            <a:r>
              <a:rPr lang="ru-RU" sz="2000" spc="-10" dirty="0" smtClean="0">
                <a:cs typeface="Times New Roman"/>
              </a:rPr>
              <a:t>е</a:t>
            </a:r>
            <a:r>
              <a:rPr lang="ru-RU" sz="2000" spc="-5" dirty="0" smtClean="0">
                <a:cs typeface="Times New Roman"/>
              </a:rPr>
              <a:t> </a:t>
            </a:r>
            <a:r>
              <a:rPr lang="ru-RU" sz="2000" spc="-5" dirty="0">
                <a:cs typeface="Times New Roman"/>
              </a:rPr>
              <a:t>т</a:t>
            </a:r>
            <a:r>
              <a:rPr lang="ru-RU" sz="2000" spc="-10" dirty="0">
                <a:cs typeface="Times New Roman"/>
              </a:rPr>
              <a:t>ех</a:t>
            </a:r>
            <a:r>
              <a:rPr lang="ru-RU" sz="2000" spc="-20" dirty="0">
                <a:cs typeface="Times New Roman"/>
              </a:rPr>
              <a:t>н</a:t>
            </a:r>
            <a:r>
              <a:rPr lang="ru-RU" sz="2000" spc="-10" dirty="0">
                <a:cs typeface="Times New Roman"/>
              </a:rPr>
              <a:t>о</a:t>
            </a:r>
            <a:r>
              <a:rPr lang="ru-RU" sz="2000" spc="-15" dirty="0">
                <a:cs typeface="Times New Roman"/>
              </a:rPr>
              <a:t>л</a:t>
            </a:r>
            <a:r>
              <a:rPr lang="ru-RU" sz="2000" spc="-10" dirty="0">
                <a:cs typeface="Times New Roman"/>
              </a:rPr>
              <a:t>ог</a:t>
            </a:r>
            <a:r>
              <a:rPr lang="ru-RU" sz="2000" spc="-20" dirty="0">
                <a:cs typeface="Times New Roman"/>
              </a:rPr>
              <a:t>ич</a:t>
            </a:r>
            <a:r>
              <a:rPr lang="ru-RU" sz="2000" spc="-10" dirty="0">
                <a:cs typeface="Times New Roman"/>
              </a:rPr>
              <a:t>ес</a:t>
            </a:r>
            <a:r>
              <a:rPr lang="ru-RU" sz="2000" spc="-5" dirty="0">
                <a:cs typeface="Times New Roman"/>
              </a:rPr>
              <a:t>к</a:t>
            </a:r>
            <a:r>
              <a:rPr lang="ru-RU" sz="2000" spc="-10" dirty="0">
                <a:cs typeface="Times New Roman"/>
              </a:rPr>
              <a:t>ого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spc="-20" dirty="0">
                <a:cs typeface="Times New Roman"/>
              </a:rPr>
              <a:t>пр</a:t>
            </a:r>
            <a:r>
              <a:rPr lang="ru-RU" sz="2000" spc="-10" dirty="0">
                <a:cs typeface="Times New Roman"/>
              </a:rPr>
              <a:t>о</a:t>
            </a:r>
            <a:r>
              <a:rPr lang="ru-RU" sz="2000" spc="-20" dirty="0">
                <a:cs typeface="Times New Roman"/>
              </a:rPr>
              <a:t>ц</a:t>
            </a:r>
            <a:r>
              <a:rPr lang="ru-RU" sz="2000" spc="-10" dirty="0">
                <a:cs typeface="Times New Roman"/>
              </a:rPr>
              <a:t>есса</a:t>
            </a:r>
            <a:r>
              <a:rPr lang="ru-RU" sz="2000" spc="-5" dirty="0">
                <a:cs typeface="Times New Roman"/>
              </a:rPr>
              <a:t> </a:t>
            </a:r>
            <a:endParaRPr lang="ru-RU" sz="2000" spc="-5" dirty="0" smtClean="0">
              <a:cs typeface="Times New Roman"/>
            </a:endParaRPr>
          </a:p>
          <a:p>
            <a:pPr marL="298450" marR="1599565" indent="-285750">
              <a:lnSpc>
                <a:spcPts val="2600"/>
              </a:lnSpc>
              <a:buClr>
                <a:srgbClr val="00B050"/>
              </a:buClr>
              <a:buSzPct val="122000"/>
              <a:buFont typeface="Wingdings" panose="05000000000000000000" pitchFamily="2" charset="2"/>
              <a:buChar char="§"/>
            </a:pPr>
            <a:r>
              <a:rPr lang="ru-RU" sz="2000" spc="-20" dirty="0" smtClean="0">
                <a:cs typeface="Times New Roman"/>
              </a:rPr>
              <a:t>Неиспользование </a:t>
            </a:r>
            <a:r>
              <a:rPr lang="ru-RU" sz="2000" spc="-20" dirty="0">
                <a:cs typeface="Times New Roman"/>
              </a:rPr>
              <a:t>СИЗ</a:t>
            </a:r>
          </a:p>
          <a:p>
            <a:pPr marL="298450" marR="1599565" indent="-285750">
              <a:lnSpc>
                <a:spcPts val="2600"/>
              </a:lnSpc>
              <a:buClr>
                <a:srgbClr val="00B050"/>
              </a:buClr>
              <a:buSzPct val="122000"/>
              <a:buFont typeface="Wingdings" panose="05000000000000000000" pitchFamily="2" charset="2"/>
              <a:buChar char="§"/>
            </a:pPr>
            <a:r>
              <a:rPr lang="ru-RU" sz="2000" spc="-20" dirty="0">
                <a:cs typeface="Times New Roman"/>
              </a:rPr>
              <a:t>Необеспеченность СИЗ</a:t>
            </a:r>
          </a:p>
          <a:p>
            <a:pPr marL="298450" marR="3103880" indent="-285750">
              <a:lnSpc>
                <a:spcPts val="2600"/>
              </a:lnSpc>
              <a:buClr>
                <a:srgbClr val="00B050"/>
              </a:buClr>
              <a:buSzPct val="122000"/>
              <a:buFont typeface="Wingdings" panose="05000000000000000000" pitchFamily="2" charset="2"/>
              <a:buChar char="§"/>
            </a:pPr>
            <a:r>
              <a:rPr lang="ru-RU" sz="2000" spc="-20" dirty="0">
                <a:cs typeface="Times New Roman"/>
              </a:rPr>
              <a:t>С</a:t>
            </a:r>
            <a:r>
              <a:rPr lang="ru-RU" sz="2000" spc="-10" dirty="0">
                <a:cs typeface="Times New Roman"/>
              </a:rPr>
              <a:t>осто</a:t>
            </a:r>
            <a:r>
              <a:rPr lang="ru-RU" sz="2000" spc="-20" dirty="0">
                <a:cs typeface="Times New Roman"/>
              </a:rPr>
              <a:t>яни</a:t>
            </a:r>
            <a:r>
              <a:rPr lang="ru-RU" sz="2000" spc="-10" dirty="0">
                <a:cs typeface="Times New Roman"/>
              </a:rPr>
              <a:t>е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а</a:t>
            </a:r>
            <a:r>
              <a:rPr lang="ru-RU" sz="2000" spc="-5" dirty="0">
                <a:cs typeface="Times New Roman"/>
              </a:rPr>
              <a:t>л</a:t>
            </a:r>
            <a:r>
              <a:rPr lang="ru-RU" sz="2000" spc="-10" dirty="0">
                <a:cs typeface="Times New Roman"/>
              </a:rPr>
              <a:t>кого</a:t>
            </a:r>
            <a:r>
              <a:rPr lang="ru-RU" sz="2000" spc="-15" dirty="0">
                <a:cs typeface="Times New Roman"/>
              </a:rPr>
              <a:t>льн</a:t>
            </a:r>
            <a:r>
              <a:rPr lang="ru-RU" sz="2000" spc="-10" dirty="0">
                <a:cs typeface="Times New Roman"/>
              </a:rPr>
              <a:t>ого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dirty="0" smtClean="0">
                <a:cs typeface="Times New Roman"/>
              </a:rPr>
              <a:t>о</a:t>
            </a:r>
            <a:r>
              <a:rPr lang="ru-RU" sz="2000" spc="-20" dirty="0" smtClean="0">
                <a:cs typeface="Times New Roman"/>
              </a:rPr>
              <a:t>п</a:t>
            </a:r>
            <a:r>
              <a:rPr lang="ru-RU" sz="2000" spc="-10" dirty="0" smtClean="0">
                <a:cs typeface="Times New Roman"/>
              </a:rPr>
              <a:t>ь</a:t>
            </a:r>
            <a:r>
              <a:rPr lang="ru-RU" sz="2000" spc="-15" dirty="0" smtClean="0">
                <a:cs typeface="Times New Roman"/>
              </a:rPr>
              <a:t>ян</a:t>
            </a:r>
            <a:r>
              <a:rPr lang="ru-RU" sz="2000" spc="-10" dirty="0" smtClean="0">
                <a:cs typeface="Times New Roman"/>
              </a:rPr>
              <a:t>ен</a:t>
            </a:r>
            <a:r>
              <a:rPr lang="ru-RU" sz="2000" spc="-15" dirty="0" smtClean="0">
                <a:cs typeface="Times New Roman"/>
              </a:rPr>
              <a:t>ия</a:t>
            </a:r>
            <a:r>
              <a:rPr lang="ru-RU" sz="2000" spc="-10" dirty="0" smtClean="0">
                <a:cs typeface="Times New Roman"/>
              </a:rPr>
              <a:t> </a:t>
            </a:r>
          </a:p>
          <a:p>
            <a:pPr marL="298450" marR="3103880" indent="-285750">
              <a:lnSpc>
                <a:spcPts val="2600"/>
              </a:lnSpc>
              <a:buClr>
                <a:srgbClr val="00B050"/>
              </a:buClr>
              <a:buSzPct val="122000"/>
              <a:buFont typeface="Wingdings" panose="05000000000000000000" pitchFamily="2" charset="2"/>
              <a:buChar char="§"/>
            </a:pPr>
            <a:r>
              <a:rPr lang="ru-RU" sz="2000" spc="-20" dirty="0" smtClean="0">
                <a:cs typeface="Times New Roman"/>
              </a:rPr>
              <a:t>Н</a:t>
            </a:r>
            <a:r>
              <a:rPr lang="ru-RU" sz="2000" spc="-15" dirty="0" smtClean="0">
                <a:cs typeface="Times New Roman"/>
              </a:rPr>
              <a:t>аруше</a:t>
            </a:r>
            <a:r>
              <a:rPr lang="ru-RU" sz="2000" spc="-20" dirty="0" smtClean="0">
                <a:cs typeface="Times New Roman"/>
              </a:rPr>
              <a:t>ни</a:t>
            </a:r>
            <a:r>
              <a:rPr lang="ru-RU" sz="2000" spc="-10" dirty="0" smtClean="0">
                <a:cs typeface="Times New Roman"/>
              </a:rPr>
              <a:t>е</a:t>
            </a:r>
            <a:r>
              <a:rPr lang="ru-RU" sz="2000" dirty="0" smtClean="0">
                <a:cs typeface="Times New Roman"/>
              </a:rPr>
              <a:t> </a:t>
            </a:r>
            <a:r>
              <a:rPr lang="ru-RU" sz="2000" spc="-15" dirty="0">
                <a:cs typeface="Times New Roman"/>
              </a:rPr>
              <a:t>П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15" dirty="0">
                <a:cs typeface="Times New Roman"/>
              </a:rPr>
              <a:t>Д</a:t>
            </a:r>
            <a:endParaRPr lang="ru-RU" sz="2000" dirty="0">
              <a:cs typeface="Times New Roman"/>
            </a:endParaRPr>
          </a:p>
          <a:p>
            <a:pPr marL="298450" marR="5080" indent="-285750">
              <a:lnSpc>
                <a:spcPts val="2600"/>
              </a:lnSpc>
              <a:spcBef>
                <a:spcPts val="5"/>
              </a:spcBef>
              <a:buClr>
                <a:srgbClr val="00B050"/>
              </a:buClr>
              <a:buSzPct val="122000"/>
              <a:buFont typeface="Wingdings" panose="05000000000000000000" pitchFamily="2" charset="2"/>
              <a:buChar char="§"/>
            </a:pPr>
            <a:r>
              <a:rPr lang="ru-RU" sz="2000" spc="-20" dirty="0">
                <a:cs typeface="Times New Roman"/>
              </a:rPr>
              <a:t>Н</a:t>
            </a:r>
            <a:r>
              <a:rPr lang="ru-RU" sz="2000" spc="-10" dirty="0">
                <a:cs typeface="Times New Roman"/>
              </a:rPr>
              <a:t>еу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5" dirty="0">
                <a:cs typeface="Times New Roman"/>
              </a:rPr>
              <a:t>о</a:t>
            </a:r>
            <a:r>
              <a:rPr lang="ru-RU" sz="2000" spc="-15" dirty="0">
                <a:cs typeface="Times New Roman"/>
              </a:rPr>
              <a:t>вл</a:t>
            </a:r>
            <a:r>
              <a:rPr lang="ru-RU" sz="2000" spc="-10" dirty="0">
                <a:cs typeface="Times New Roman"/>
              </a:rPr>
              <a:t>ет</a:t>
            </a:r>
            <a:r>
              <a:rPr lang="ru-RU" sz="2000" spc="-15" dirty="0">
                <a:cs typeface="Times New Roman"/>
              </a:rPr>
              <a:t>в</a:t>
            </a:r>
            <a:r>
              <a:rPr lang="ru-RU" sz="2000" spc="-10" dirty="0">
                <a:cs typeface="Times New Roman"/>
              </a:rPr>
              <a:t>ор</a:t>
            </a:r>
            <a:r>
              <a:rPr lang="ru-RU" sz="2000" spc="-20" dirty="0">
                <a:cs typeface="Times New Roman"/>
              </a:rPr>
              <a:t>и</a:t>
            </a:r>
            <a:r>
              <a:rPr lang="ru-RU" sz="2000" spc="-10" dirty="0">
                <a:cs typeface="Times New Roman"/>
              </a:rPr>
              <a:t>те</a:t>
            </a:r>
            <a:r>
              <a:rPr lang="ru-RU" sz="2000" spc="-15" dirty="0">
                <a:cs typeface="Times New Roman"/>
              </a:rPr>
              <a:t>л</a:t>
            </a:r>
            <a:r>
              <a:rPr lang="ru-RU" sz="2000" spc="-10" dirty="0">
                <a:cs typeface="Times New Roman"/>
              </a:rPr>
              <a:t>ь</a:t>
            </a:r>
            <a:r>
              <a:rPr lang="ru-RU" sz="2000" spc="-20" dirty="0">
                <a:cs typeface="Times New Roman"/>
              </a:rPr>
              <a:t>н</a:t>
            </a:r>
            <a:r>
              <a:rPr lang="ru-RU" sz="2000" spc="-10" dirty="0">
                <a:cs typeface="Times New Roman"/>
              </a:rPr>
              <a:t>ое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со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10" dirty="0">
                <a:cs typeface="Times New Roman"/>
              </a:rPr>
              <a:t>ер</a:t>
            </a:r>
            <a:r>
              <a:rPr lang="ru-RU" sz="2000" spc="-20" dirty="0">
                <a:cs typeface="Times New Roman"/>
              </a:rPr>
              <a:t>ж</a:t>
            </a:r>
            <a:r>
              <a:rPr lang="ru-RU" sz="2000" spc="-10" dirty="0">
                <a:cs typeface="Times New Roman"/>
              </a:rPr>
              <a:t>а</a:t>
            </a:r>
            <a:r>
              <a:rPr lang="ru-RU" sz="2000" spc="-20" dirty="0">
                <a:cs typeface="Times New Roman"/>
              </a:rPr>
              <a:t>ни</a:t>
            </a:r>
            <a:r>
              <a:rPr lang="ru-RU" sz="2000" spc="-10" dirty="0">
                <a:cs typeface="Times New Roman"/>
              </a:rPr>
              <a:t>е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15" dirty="0">
                <a:cs typeface="Times New Roman"/>
              </a:rPr>
              <a:t>и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орга</a:t>
            </a:r>
            <a:r>
              <a:rPr lang="ru-RU" sz="2000" spc="-20" dirty="0">
                <a:cs typeface="Times New Roman"/>
              </a:rPr>
              <a:t>ни</a:t>
            </a:r>
            <a:r>
              <a:rPr lang="ru-RU" sz="2000" spc="-10" dirty="0">
                <a:cs typeface="Times New Roman"/>
              </a:rPr>
              <a:t>за</a:t>
            </a:r>
            <a:r>
              <a:rPr lang="ru-RU" sz="2000" spc="-20" dirty="0">
                <a:cs typeface="Times New Roman"/>
              </a:rPr>
              <a:t>ци</a:t>
            </a:r>
            <a:r>
              <a:rPr lang="ru-RU" sz="2000" spc="-10" dirty="0">
                <a:cs typeface="Times New Roman"/>
              </a:rPr>
              <a:t>я</a:t>
            </a:r>
            <a:r>
              <a:rPr lang="ru-RU" sz="2000" spc="-5" dirty="0">
                <a:cs typeface="Times New Roman"/>
              </a:rPr>
              <a:t> р</a:t>
            </a:r>
            <a:r>
              <a:rPr lang="ru-RU" sz="2000" spc="-10" dirty="0">
                <a:cs typeface="Times New Roman"/>
              </a:rPr>
              <a:t>а</a:t>
            </a:r>
            <a:r>
              <a:rPr lang="ru-RU" sz="2000" spc="-20" dirty="0">
                <a:cs typeface="Times New Roman"/>
              </a:rPr>
              <a:t>б</a:t>
            </a:r>
            <a:r>
              <a:rPr lang="ru-RU" sz="2000" spc="-10" dirty="0">
                <a:cs typeface="Times New Roman"/>
              </a:rPr>
              <a:t>о</a:t>
            </a:r>
            <a:r>
              <a:rPr lang="ru-RU" sz="2000" spc="-20" dirty="0">
                <a:cs typeface="Times New Roman"/>
              </a:rPr>
              <a:t>чи</a:t>
            </a:r>
            <a:r>
              <a:rPr lang="ru-RU" sz="2000" spc="-10" dirty="0">
                <a:cs typeface="Times New Roman"/>
              </a:rPr>
              <a:t>х</a:t>
            </a:r>
            <a:r>
              <a:rPr lang="ru-RU" sz="2000" spc="5" dirty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мест</a:t>
            </a:r>
            <a:r>
              <a:rPr lang="ru-RU" sz="2000" spc="-5" dirty="0">
                <a:cs typeface="Times New Roman"/>
              </a:rPr>
              <a:t> </a:t>
            </a:r>
            <a:endParaRPr lang="ru-RU" sz="2000" spc="-5" dirty="0" smtClean="0">
              <a:cs typeface="Times New Roman"/>
            </a:endParaRPr>
          </a:p>
          <a:p>
            <a:pPr marL="298450" marR="5080" indent="-285750">
              <a:lnSpc>
                <a:spcPts val="2300"/>
              </a:lnSpc>
              <a:spcBef>
                <a:spcPts val="5"/>
              </a:spcBef>
              <a:buClr>
                <a:srgbClr val="00B050"/>
              </a:buClr>
              <a:buSzPct val="122000"/>
              <a:buFont typeface="Wingdings" panose="05000000000000000000" pitchFamily="2" charset="2"/>
              <a:buChar char="§"/>
            </a:pPr>
            <a:r>
              <a:rPr lang="ru-RU" sz="2000" spc="-20" dirty="0" smtClean="0">
                <a:cs typeface="Times New Roman"/>
              </a:rPr>
              <a:t>Н</a:t>
            </a:r>
            <a:r>
              <a:rPr lang="ru-RU" sz="2000" spc="-10" dirty="0" smtClean="0">
                <a:cs typeface="Times New Roman"/>
              </a:rPr>
              <a:t>е</a:t>
            </a:r>
            <a:r>
              <a:rPr lang="ru-RU" sz="2000" spc="-20" dirty="0" smtClean="0">
                <a:cs typeface="Times New Roman"/>
              </a:rPr>
              <a:t>д</a:t>
            </a:r>
            <a:r>
              <a:rPr lang="ru-RU" sz="2000" spc="-10" dirty="0" smtClean="0">
                <a:cs typeface="Times New Roman"/>
              </a:rPr>
              <a:t>ос</a:t>
            </a:r>
            <a:r>
              <a:rPr lang="ru-RU" sz="2000" spc="-5" dirty="0" smtClean="0">
                <a:cs typeface="Times New Roman"/>
              </a:rPr>
              <a:t>т</a:t>
            </a:r>
            <a:r>
              <a:rPr lang="ru-RU" sz="2000" spc="-10" dirty="0" smtClean="0">
                <a:cs typeface="Times New Roman"/>
              </a:rPr>
              <a:t>ато</a:t>
            </a:r>
            <a:r>
              <a:rPr lang="ru-RU" sz="2000" spc="-20" dirty="0" smtClean="0">
                <a:cs typeface="Times New Roman"/>
              </a:rPr>
              <a:t>чн</a:t>
            </a:r>
            <a:r>
              <a:rPr lang="ru-RU" sz="2000" spc="-15" dirty="0" smtClean="0">
                <a:cs typeface="Times New Roman"/>
              </a:rPr>
              <a:t>ый</a:t>
            </a:r>
            <a:r>
              <a:rPr lang="ru-RU" sz="2000" spc="-5" dirty="0" smtClean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контро</a:t>
            </a:r>
            <a:r>
              <a:rPr lang="ru-RU" sz="2000" spc="-15" dirty="0">
                <a:cs typeface="Times New Roman"/>
              </a:rPr>
              <a:t>л</a:t>
            </a:r>
            <a:r>
              <a:rPr lang="ru-RU" sz="2000" spc="-10" dirty="0">
                <a:cs typeface="Times New Roman"/>
              </a:rPr>
              <a:t>ь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spc="-15" dirty="0">
                <a:cs typeface="Times New Roman"/>
              </a:rPr>
              <a:t>з</a:t>
            </a:r>
            <a:r>
              <a:rPr lang="ru-RU" sz="2000" spc="-10" dirty="0">
                <a:cs typeface="Times New Roman"/>
              </a:rPr>
              <a:t>а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20" dirty="0">
                <a:cs typeface="Times New Roman"/>
              </a:rPr>
              <a:t>п</a:t>
            </a:r>
            <a:r>
              <a:rPr lang="ru-RU" sz="2000" spc="-10" dirty="0">
                <a:cs typeface="Times New Roman"/>
              </a:rPr>
              <a:t>ро</a:t>
            </a:r>
            <a:r>
              <a:rPr lang="ru-RU" sz="2000" spc="-15" dirty="0">
                <a:cs typeface="Times New Roman"/>
              </a:rPr>
              <a:t>в</a:t>
            </a:r>
            <a:r>
              <a:rPr lang="ru-RU" sz="2000" spc="-10" dirty="0">
                <a:cs typeface="Times New Roman"/>
              </a:rPr>
              <a:t>е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10" dirty="0">
                <a:cs typeface="Times New Roman"/>
              </a:rPr>
              <a:t>е</a:t>
            </a:r>
            <a:r>
              <a:rPr lang="ru-RU" sz="2000" spc="-20" dirty="0">
                <a:cs typeface="Times New Roman"/>
              </a:rPr>
              <a:t>ни</a:t>
            </a:r>
            <a:r>
              <a:rPr lang="ru-RU" sz="2000" spc="-5" dirty="0">
                <a:cs typeface="Times New Roman"/>
              </a:rPr>
              <a:t>е</a:t>
            </a:r>
            <a:r>
              <a:rPr lang="ru-RU" sz="2000" spc="-15" dirty="0">
                <a:cs typeface="Times New Roman"/>
              </a:rPr>
              <a:t>м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ра</a:t>
            </a:r>
            <a:r>
              <a:rPr lang="ru-RU" sz="2000" spc="-20" dirty="0">
                <a:cs typeface="Times New Roman"/>
              </a:rPr>
              <a:t>б</a:t>
            </a:r>
            <a:r>
              <a:rPr lang="ru-RU" sz="2000" spc="-10" dirty="0">
                <a:cs typeface="Times New Roman"/>
              </a:rPr>
              <a:t>от</a:t>
            </a:r>
            <a:endParaRPr lang="ru-RU" sz="2000" dirty="0">
              <a:cs typeface="Times New Roman"/>
            </a:endParaRPr>
          </a:p>
          <a:p>
            <a:pPr marL="298450" indent="-285750">
              <a:lnSpc>
                <a:spcPts val="2300"/>
              </a:lnSpc>
              <a:spcBef>
                <a:spcPts val="1245"/>
              </a:spcBef>
              <a:buClr>
                <a:srgbClr val="00B050"/>
              </a:buClr>
              <a:buSzPct val="122000"/>
              <a:buFont typeface="Wingdings" panose="05000000000000000000" pitchFamily="2" charset="2"/>
              <a:buChar char="§"/>
            </a:pPr>
            <a:r>
              <a:rPr lang="ru-RU" sz="2000" spc="-20" dirty="0">
                <a:cs typeface="Times New Roman"/>
              </a:rPr>
              <a:t>Н</a:t>
            </a:r>
            <a:r>
              <a:rPr lang="ru-RU" sz="2000" spc="-15" dirty="0">
                <a:cs typeface="Times New Roman"/>
              </a:rPr>
              <a:t>аруше</a:t>
            </a:r>
            <a:r>
              <a:rPr lang="ru-RU" sz="2000" spc="-20" dirty="0">
                <a:cs typeface="Times New Roman"/>
              </a:rPr>
              <a:t>ни</a:t>
            </a:r>
            <a:r>
              <a:rPr lang="ru-RU" sz="2000" spc="-10" dirty="0">
                <a:cs typeface="Times New Roman"/>
              </a:rPr>
              <a:t>е</a:t>
            </a:r>
            <a:r>
              <a:rPr lang="ru-RU" sz="2000" spc="-5" dirty="0">
                <a:cs typeface="Times New Roman"/>
              </a:rPr>
              <a:t> т</a:t>
            </a:r>
            <a:r>
              <a:rPr lang="ru-RU" sz="2000" spc="-10" dirty="0">
                <a:cs typeface="Times New Roman"/>
              </a:rPr>
              <a:t>ре</a:t>
            </a:r>
            <a:r>
              <a:rPr lang="ru-RU" sz="2000" spc="-20" dirty="0">
                <a:cs typeface="Times New Roman"/>
              </a:rPr>
              <a:t>б</a:t>
            </a:r>
            <a:r>
              <a:rPr lang="ru-RU" sz="2000" spc="-10" dirty="0">
                <a:cs typeface="Times New Roman"/>
              </a:rPr>
              <a:t>о</a:t>
            </a:r>
            <a:r>
              <a:rPr lang="ru-RU" sz="2000" spc="-15" dirty="0">
                <a:cs typeface="Times New Roman"/>
              </a:rPr>
              <a:t>в</a:t>
            </a:r>
            <a:r>
              <a:rPr lang="ru-RU" sz="2000" spc="-10" dirty="0">
                <a:cs typeface="Times New Roman"/>
              </a:rPr>
              <a:t>а</a:t>
            </a:r>
            <a:r>
              <a:rPr lang="ru-RU" sz="2000" spc="-20" dirty="0">
                <a:cs typeface="Times New Roman"/>
              </a:rPr>
              <a:t>ни</a:t>
            </a:r>
            <a:r>
              <a:rPr lang="ru-RU" sz="2000" spc="-15" dirty="0">
                <a:cs typeface="Times New Roman"/>
              </a:rPr>
              <a:t>й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spc="-15" dirty="0">
                <a:cs typeface="Times New Roman"/>
              </a:rPr>
              <a:t>ОТ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15" dirty="0">
                <a:cs typeface="Times New Roman"/>
              </a:rPr>
              <a:t>и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тру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10" dirty="0">
                <a:cs typeface="Times New Roman"/>
              </a:rPr>
              <a:t>о</a:t>
            </a:r>
            <a:r>
              <a:rPr lang="ru-RU" sz="2000" spc="-15" dirty="0">
                <a:cs typeface="Times New Roman"/>
              </a:rPr>
              <a:t>вой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20" dirty="0">
                <a:cs typeface="Times New Roman"/>
              </a:rPr>
              <a:t>ди</a:t>
            </a:r>
            <a:r>
              <a:rPr lang="ru-RU" sz="2000" spc="-5" dirty="0">
                <a:cs typeface="Times New Roman"/>
              </a:rPr>
              <a:t>с</a:t>
            </a:r>
            <a:r>
              <a:rPr lang="ru-RU" sz="2000" spc="-20" dirty="0">
                <a:cs typeface="Times New Roman"/>
              </a:rPr>
              <a:t>ц</a:t>
            </a:r>
            <a:r>
              <a:rPr lang="ru-RU" sz="2000" spc="-10" dirty="0">
                <a:cs typeface="Times New Roman"/>
              </a:rPr>
              <a:t>и</a:t>
            </a:r>
            <a:r>
              <a:rPr lang="ru-RU" sz="2000" spc="-20" dirty="0">
                <a:cs typeface="Times New Roman"/>
              </a:rPr>
              <a:t>плин</a:t>
            </a:r>
            <a:r>
              <a:rPr lang="ru-RU" sz="2000" spc="-15" dirty="0">
                <a:cs typeface="Times New Roman"/>
              </a:rPr>
              <a:t>ы</a:t>
            </a:r>
            <a:endParaRPr lang="ru-RU" sz="2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50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7819"/>
            <a:ext cx="8458200" cy="577850"/>
          </a:xfrm>
        </p:spPr>
        <p:txBody>
          <a:bodyPr/>
          <a:lstStyle/>
          <a:p>
            <a:r>
              <a:rPr lang="ru-RU" sz="2400" spc="-20" dirty="0" smtClean="0"/>
              <a:t>Технические</a:t>
            </a:r>
            <a:r>
              <a:rPr lang="ru-RU" sz="2400" spc="5" dirty="0" smtClean="0"/>
              <a:t> </a:t>
            </a:r>
            <a:r>
              <a:rPr lang="ru-RU" sz="2400" spc="-20" dirty="0"/>
              <a:t>п</a:t>
            </a:r>
            <a:r>
              <a:rPr lang="ru-RU" sz="2400" spc="-15" dirty="0"/>
              <a:t>рич</a:t>
            </a:r>
            <a:r>
              <a:rPr lang="ru-RU" sz="2400" spc="-20" dirty="0"/>
              <a:t>ины</a:t>
            </a:r>
            <a:r>
              <a:rPr lang="ru-RU" sz="2400" dirty="0"/>
              <a:t> </a:t>
            </a:r>
            <a:r>
              <a:rPr lang="ru-RU" sz="2400" spc="-20" dirty="0"/>
              <a:t>п</a:t>
            </a:r>
            <a:r>
              <a:rPr lang="ru-RU" sz="2400" spc="-15" dirty="0"/>
              <a:t>роизвод</a:t>
            </a:r>
            <a:r>
              <a:rPr lang="ru-RU" sz="2400" spc="-20" dirty="0"/>
              <a:t>с</a:t>
            </a:r>
            <a:r>
              <a:rPr lang="ru-RU" sz="2400" spc="-15" dirty="0"/>
              <a:t>тве</a:t>
            </a:r>
            <a:r>
              <a:rPr lang="ru-RU" sz="2400" spc="-20" dirty="0"/>
              <a:t>нн</a:t>
            </a:r>
            <a:r>
              <a:rPr lang="ru-RU" sz="2400" spc="-15" dirty="0"/>
              <a:t>о</a:t>
            </a:r>
            <a:r>
              <a:rPr lang="ru-RU" sz="2400" spc="-10" dirty="0"/>
              <a:t>г</a:t>
            </a:r>
            <a:r>
              <a:rPr lang="ru-RU" sz="2400" spc="-15" dirty="0"/>
              <a:t>о</a:t>
            </a:r>
            <a:r>
              <a:rPr lang="ru-RU" sz="2400" dirty="0"/>
              <a:t> </a:t>
            </a:r>
            <a:r>
              <a:rPr lang="ru-RU" sz="2400" spc="-15" dirty="0"/>
              <a:t>тр</a:t>
            </a:r>
            <a:r>
              <a:rPr lang="ru-RU" sz="2400" spc="-20" dirty="0"/>
              <a:t>а</a:t>
            </a:r>
            <a:r>
              <a:rPr lang="ru-RU" sz="2400" spc="-15" dirty="0"/>
              <a:t>вмат</a:t>
            </a:r>
            <a:r>
              <a:rPr lang="ru-RU" sz="2400" spc="-20" dirty="0"/>
              <a:t>и</a:t>
            </a:r>
            <a:r>
              <a:rPr lang="ru-RU" sz="2400" spc="-15" dirty="0"/>
              <a:t>зма</a:t>
            </a:r>
            <a:endParaRPr lang="en-US" sz="2400" dirty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81216" y="1905000"/>
            <a:ext cx="7391400" cy="3369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450" marR="784860" indent="-285750">
              <a:lnSpc>
                <a:spcPts val="28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spc="-20" dirty="0">
                <a:cs typeface="Times New Roman"/>
              </a:rPr>
              <a:t>Н</a:t>
            </a:r>
            <a:r>
              <a:rPr lang="ru-RU" sz="2000" spc="-10" dirty="0">
                <a:cs typeface="Times New Roman"/>
              </a:rPr>
              <a:t>е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10" dirty="0">
                <a:cs typeface="Times New Roman"/>
              </a:rPr>
              <a:t>ос</a:t>
            </a:r>
            <a:r>
              <a:rPr lang="ru-RU" sz="2000" spc="-5" dirty="0">
                <a:cs typeface="Times New Roman"/>
              </a:rPr>
              <a:t>т</a:t>
            </a:r>
            <a:r>
              <a:rPr lang="ru-RU" sz="2000" spc="-10" dirty="0">
                <a:cs typeface="Times New Roman"/>
              </a:rPr>
              <a:t>ато</a:t>
            </a:r>
            <a:r>
              <a:rPr lang="ru-RU" sz="2000" spc="-20" dirty="0">
                <a:cs typeface="Times New Roman"/>
              </a:rPr>
              <a:t>чн</a:t>
            </a:r>
            <a:r>
              <a:rPr lang="ru-RU" sz="2000" spc="-10" dirty="0">
                <a:cs typeface="Times New Roman"/>
              </a:rPr>
              <a:t>ая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20" dirty="0">
                <a:cs typeface="Times New Roman"/>
              </a:rPr>
              <a:t>н</a:t>
            </a:r>
            <a:r>
              <a:rPr lang="ru-RU" sz="2000" spc="-5" dirty="0">
                <a:cs typeface="Times New Roman"/>
              </a:rPr>
              <a:t>а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10" dirty="0">
                <a:cs typeface="Times New Roman"/>
              </a:rPr>
              <a:t>е</a:t>
            </a:r>
            <a:r>
              <a:rPr lang="ru-RU" sz="2000" spc="-20" dirty="0">
                <a:cs typeface="Times New Roman"/>
              </a:rPr>
              <a:t>жн</a:t>
            </a:r>
            <a:r>
              <a:rPr lang="ru-RU" sz="2000" spc="-10" dirty="0">
                <a:cs typeface="Times New Roman"/>
              </a:rPr>
              <a:t>ость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15" dirty="0">
                <a:cs typeface="Times New Roman"/>
              </a:rPr>
              <a:t>ма</a:t>
            </a:r>
            <a:r>
              <a:rPr lang="ru-RU" sz="2000" spc="-25" dirty="0">
                <a:cs typeface="Times New Roman"/>
              </a:rPr>
              <a:t>ш</a:t>
            </a:r>
            <a:r>
              <a:rPr lang="ru-RU" sz="2000" spc="-10" dirty="0">
                <a:cs typeface="Times New Roman"/>
              </a:rPr>
              <a:t>и</a:t>
            </a:r>
            <a:r>
              <a:rPr lang="ru-RU" sz="2000" spc="-15" dirty="0">
                <a:cs typeface="Times New Roman"/>
              </a:rPr>
              <a:t>н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15" dirty="0">
                <a:cs typeface="Times New Roman"/>
              </a:rPr>
              <a:t>и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15" dirty="0">
                <a:cs typeface="Times New Roman"/>
              </a:rPr>
              <a:t>м</a:t>
            </a:r>
            <a:r>
              <a:rPr lang="ru-RU" sz="2000" spc="-5" dirty="0">
                <a:cs typeface="Times New Roman"/>
              </a:rPr>
              <a:t>е</a:t>
            </a:r>
            <a:r>
              <a:rPr lang="ru-RU" sz="2000" spc="-10" dirty="0">
                <a:cs typeface="Times New Roman"/>
              </a:rPr>
              <a:t>ха</a:t>
            </a:r>
            <a:r>
              <a:rPr lang="ru-RU" sz="2000" spc="-20" dirty="0">
                <a:cs typeface="Times New Roman"/>
              </a:rPr>
              <a:t>ни</a:t>
            </a:r>
            <a:r>
              <a:rPr lang="ru-RU" sz="2000" spc="-10" dirty="0">
                <a:cs typeface="Times New Roman"/>
              </a:rPr>
              <a:t>змов</a:t>
            </a:r>
            <a:r>
              <a:rPr lang="ru-RU" sz="2000" spc="-5" dirty="0">
                <a:cs typeface="Times New Roman"/>
              </a:rPr>
              <a:t> </a:t>
            </a:r>
            <a:endParaRPr lang="ru-RU" sz="2000" spc="-5" dirty="0" smtClean="0">
              <a:cs typeface="Times New Roman"/>
            </a:endParaRPr>
          </a:p>
          <a:p>
            <a:pPr marL="298450" marR="784860" indent="-285750">
              <a:lnSpc>
                <a:spcPts val="28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spc="-20" dirty="0" smtClean="0">
                <a:cs typeface="Times New Roman"/>
              </a:rPr>
              <a:t>К</a:t>
            </a:r>
            <a:r>
              <a:rPr lang="ru-RU" sz="2000" spc="-10" dirty="0" smtClean="0">
                <a:cs typeface="Times New Roman"/>
              </a:rPr>
              <a:t>о</a:t>
            </a:r>
            <a:r>
              <a:rPr lang="ru-RU" sz="2000" spc="-20" dirty="0" smtClean="0">
                <a:cs typeface="Times New Roman"/>
              </a:rPr>
              <a:t>н</a:t>
            </a:r>
            <a:r>
              <a:rPr lang="ru-RU" sz="2000" spc="-10" dirty="0" smtClean="0">
                <a:cs typeface="Times New Roman"/>
              </a:rPr>
              <a:t>структ</a:t>
            </a:r>
            <a:r>
              <a:rPr lang="ru-RU" sz="2000" spc="-20" dirty="0" smtClean="0">
                <a:cs typeface="Times New Roman"/>
              </a:rPr>
              <a:t>ивн</a:t>
            </a:r>
            <a:r>
              <a:rPr lang="ru-RU" sz="2000" spc="-15" dirty="0" smtClean="0">
                <a:cs typeface="Times New Roman"/>
              </a:rPr>
              <a:t>ые</a:t>
            </a:r>
            <a:r>
              <a:rPr lang="ru-RU" sz="2000" spc="-5" dirty="0" smtClean="0">
                <a:cs typeface="Times New Roman"/>
              </a:rPr>
              <a:t> </a:t>
            </a:r>
            <a:r>
              <a:rPr lang="ru-RU" sz="2000" spc="-20" dirty="0">
                <a:cs typeface="Times New Roman"/>
              </a:rPr>
              <a:t>н</a:t>
            </a:r>
            <a:r>
              <a:rPr lang="ru-RU" sz="2000" spc="-5" dirty="0">
                <a:cs typeface="Times New Roman"/>
              </a:rPr>
              <a:t>е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10" dirty="0">
                <a:cs typeface="Times New Roman"/>
              </a:rPr>
              <a:t>оста</a:t>
            </a:r>
            <a:r>
              <a:rPr lang="ru-RU" sz="2000" spc="-15" dirty="0">
                <a:cs typeface="Times New Roman"/>
              </a:rPr>
              <a:t>тки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15" dirty="0">
                <a:cs typeface="Times New Roman"/>
              </a:rPr>
              <a:t>м</a:t>
            </a:r>
            <a:r>
              <a:rPr lang="ru-RU" sz="2000" spc="-5" dirty="0">
                <a:cs typeface="Times New Roman"/>
              </a:rPr>
              <a:t>а</a:t>
            </a:r>
            <a:r>
              <a:rPr lang="ru-RU" sz="2000" spc="-20" dirty="0">
                <a:cs typeface="Times New Roman"/>
              </a:rPr>
              <a:t>ши</a:t>
            </a:r>
            <a:r>
              <a:rPr lang="ru-RU" sz="2000" spc="-15" dirty="0">
                <a:cs typeface="Times New Roman"/>
              </a:rPr>
              <a:t>н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spc="-15" dirty="0">
                <a:cs typeface="Times New Roman"/>
              </a:rPr>
              <a:t>и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spc="-15" dirty="0">
                <a:cs typeface="Times New Roman"/>
              </a:rPr>
              <a:t>меха</a:t>
            </a:r>
            <a:r>
              <a:rPr lang="ru-RU" sz="2000" spc="-20" dirty="0">
                <a:cs typeface="Times New Roman"/>
              </a:rPr>
              <a:t>ни</a:t>
            </a:r>
            <a:r>
              <a:rPr lang="ru-RU" sz="2000" spc="-10" dirty="0">
                <a:cs typeface="Times New Roman"/>
              </a:rPr>
              <a:t>змов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20" dirty="0">
                <a:cs typeface="Times New Roman"/>
              </a:rPr>
              <a:t>Н</a:t>
            </a:r>
            <a:r>
              <a:rPr lang="ru-RU" sz="2000" spc="-10" dirty="0">
                <a:cs typeface="Times New Roman"/>
              </a:rPr>
              <a:t>есоб</a:t>
            </a:r>
            <a:r>
              <a:rPr lang="ru-RU" sz="2000" spc="-15" dirty="0">
                <a:cs typeface="Times New Roman"/>
              </a:rPr>
              <a:t>лю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10" dirty="0">
                <a:cs typeface="Times New Roman"/>
              </a:rPr>
              <a:t>ен</a:t>
            </a:r>
            <a:r>
              <a:rPr lang="ru-RU" sz="2000" spc="-20" dirty="0">
                <a:cs typeface="Times New Roman"/>
              </a:rPr>
              <a:t>и</a:t>
            </a:r>
            <a:r>
              <a:rPr lang="ru-RU" sz="2000" spc="-10" dirty="0">
                <a:cs typeface="Times New Roman"/>
              </a:rPr>
              <a:t>е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сроков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spc="-20" dirty="0" smtClean="0">
                <a:cs typeface="Times New Roman"/>
              </a:rPr>
              <a:t>п</a:t>
            </a:r>
            <a:r>
              <a:rPr lang="ru-RU" sz="2000" spc="-5" dirty="0" smtClean="0">
                <a:cs typeface="Times New Roman"/>
              </a:rPr>
              <a:t>л</a:t>
            </a:r>
            <a:r>
              <a:rPr lang="ru-RU" sz="2000" spc="-10" dirty="0" smtClean="0">
                <a:cs typeface="Times New Roman"/>
              </a:rPr>
              <a:t>а</a:t>
            </a:r>
            <a:r>
              <a:rPr lang="ru-RU" sz="2000" spc="-20" dirty="0" smtClean="0">
                <a:cs typeface="Times New Roman"/>
              </a:rPr>
              <a:t>н</a:t>
            </a:r>
            <a:r>
              <a:rPr lang="ru-RU" sz="2000" spc="-10" dirty="0" smtClean="0">
                <a:cs typeface="Times New Roman"/>
              </a:rPr>
              <a:t>о</a:t>
            </a:r>
            <a:r>
              <a:rPr lang="ru-RU" sz="2000" spc="-15" dirty="0" smtClean="0">
                <a:cs typeface="Times New Roman"/>
              </a:rPr>
              <a:t>в</a:t>
            </a:r>
            <a:r>
              <a:rPr lang="ru-RU" sz="2000" spc="-10" dirty="0" smtClean="0">
                <a:cs typeface="Times New Roman"/>
              </a:rPr>
              <a:t>о-пре</a:t>
            </a:r>
            <a:r>
              <a:rPr lang="ru-RU" sz="2000" spc="-20" dirty="0" smtClean="0">
                <a:cs typeface="Times New Roman"/>
              </a:rPr>
              <a:t>д</a:t>
            </a:r>
            <a:r>
              <a:rPr lang="ru-RU" sz="2000" spc="-10" dirty="0" smtClean="0">
                <a:cs typeface="Times New Roman"/>
              </a:rPr>
              <a:t>упре</a:t>
            </a:r>
            <a:r>
              <a:rPr lang="ru-RU" sz="2000" spc="-20" dirty="0" smtClean="0">
                <a:cs typeface="Times New Roman"/>
              </a:rPr>
              <a:t>ди</a:t>
            </a:r>
            <a:r>
              <a:rPr lang="ru-RU" sz="2000" spc="-10" dirty="0" smtClean="0">
                <a:cs typeface="Times New Roman"/>
              </a:rPr>
              <a:t>те</a:t>
            </a:r>
            <a:r>
              <a:rPr lang="ru-RU" sz="2000" spc="-15" dirty="0" smtClean="0">
                <a:cs typeface="Times New Roman"/>
              </a:rPr>
              <a:t>л</a:t>
            </a:r>
            <a:r>
              <a:rPr lang="ru-RU" sz="2000" spc="-10" dirty="0" smtClean="0">
                <a:cs typeface="Times New Roman"/>
              </a:rPr>
              <a:t>ь</a:t>
            </a:r>
            <a:r>
              <a:rPr lang="ru-RU" sz="2000" spc="-20" dirty="0" smtClean="0">
                <a:cs typeface="Times New Roman"/>
              </a:rPr>
              <a:t>н</a:t>
            </a:r>
            <a:r>
              <a:rPr lang="ru-RU" sz="2000" spc="-15" dirty="0" smtClean="0">
                <a:cs typeface="Times New Roman"/>
              </a:rPr>
              <a:t>ых</a:t>
            </a:r>
            <a:r>
              <a:rPr lang="ru-RU" sz="2000" spc="5" dirty="0" smtClean="0">
                <a:cs typeface="Times New Roman"/>
              </a:rPr>
              <a:t> </a:t>
            </a:r>
            <a:r>
              <a:rPr lang="ru-RU" sz="2000" spc="-15" dirty="0">
                <a:cs typeface="Times New Roman"/>
              </a:rPr>
              <a:t>ремонт</a:t>
            </a:r>
            <a:r>
              <a:rPr lang="ru-RU" sz="2000" spc="-10" dirty="0">
                <a:cs typeface="Times New Roman"/>
              </a:rPr>
              <a:t>ов </a:t>
            </a:r>
            <a:endParaRPr lang="ru-RU" sz="2000" spc="-10" dirty="0" smtClean="0">
              <a:cs typeface="Times New Roman"/>
            </a:endParaRPr>
          </a:p>
          <a:p>
            <a:pPr marL="298450" marR="784860" indent="-285750">
              <a:lnSpc>
                <a:spcPts val="28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spc="-10" dirty="0" smtClean="0">
                <a:cs typeface="Times New Roman"/>
              </a:rPr>
              <a:t>Экс</a:t>
            </a:r>
            <a:r>
              <a:rPr lang="ru-RU" sz="2000" spc="-20" dirty="0" smtClean="0">
                <a:cs typeface="Times New Roman"/>
              </a:rPr>
              <a:t>п</a:t>
            </a:r>
            <a:r>
              <a:rPr lang="ru-RU" sz="2000" spc="-5" dirty="0" smtClean="0">
                <a:cs typeface="Times New Roman"/>
              </a:rPr>
              <a:t>л</a:t>
            </a:r>
            <a:r>
              <a:rPr lang="ru-RU" sz="2000" spc="-10" dirty="0" smtClean="0">
                <a:cs typeface="Times New Roman"/>
              </a:rPr>
              <a:t>уата</a:t>
            </a:r>
            <a:r>
              <a:rPr lang="ru-RU" sz="2000" spc="-20" dirty="0" smtClean="0">
                <a:cs typeface="Times New Roman"/>
              </a:rPr>
              <a:t>ци</a:t>
            </a:r>
            <a:r>
              <a:rPr lang="ru-RU" sz="2000" spc="-10" dirty="0" smtClean="0">
                <a:cs typeface="Times New Roman"/>
              </a:rPr>
              <a:t>я</a:t>
            </a:r>
            <a:r>
              <a:rPr lang="ru-RU" sz="2000" spc="-5" dirty="0" smtClean="0">
                <a:cs typeface="Times New Roman"/>
              </a:rPr>
              <a:t> </a:t>
            </a:r>
            <a:r>
              <a:rPr lang="ru-RU" sz="2000" spc="-20" dirty="0">
                <a:cs typeface="Times New Roman"/>
              </a:rPr>
              <a:t>н</a:t>
            </a:r>
            <a:r>
              <a:rPr lang="ru-RU" sz="2000" spc="-10" dirty="0">
                <a:cs typeface="Times New Roman"/>
              </a:rPr>
              <a:t>е</a:t>
            </a:r>
            <a:r>
              <a:rPr lang="ru-RU" sz="2000" spc="-20" dirty="0">
                <a:cs typeface="Times New Roman"/>
              </a:rPr>
              <a:t>и</a:t>
            </a:r>
            <a:r>
              <a:rPr lang="ru-RU" sz="2000" spc="-5" dirty="0">
                <a:cs typeface="Times New Roman"/>
              </a:rPr>
              <a:t>с</a:t>
            </a:r>
            <a:r>
              <a:rPr lang="ru-RU" sz="2000" spc="-20" dirty="0">
                <a:cs typeface="Times New Roman"/>
              </a:rPr>
              <a:t>п</a:t>
            </a:r>
            <a:r>
              <a:rPr lang="ru-RU" sz="2000" spc="-10" dirty="0">
                <a:cs typeface="Times New Roman"/>
              </a:rPr>
              <a:t>ра</a:t>
            </a:r>
            <a:r>
              <a:rPr lang="ru-RU" sz="2000" spc="-15" dirty="0">
                <a:cs typeface="Times New Roman"/>
              </a:rPr>
              <a:t>вн</a:t>
            </a:r>
            <a:r>
              <a:rPr lang="ru-RU" sz="2000" spc="-10" dirty="0">
                <a:cs typeface="Times New Roman"/>
              </a:rPr>
              <a:t>ого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о</a:t>
            </a:r>
            <a:r>
              <a:rPr lang="ru-RU" sz="2000" spc="-20" dirty="0">
                <a:cs typeface="Times New Roman"/>
              </a:rPr>
              <a:t>б</a:t>
            </a:r>
            <a:r>
              <a:rPr lang="ru-RU" sz="2000" spc="-10" dirty="0">
                <a:cs typeface="Times New Roman"/>
              </a:rPr>
              <a:t>ору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10" dirty="0">
                <a:cs typeface="Times New Roman"/>
              </a:rPr>
              <a:t>о</a:t>
            </a:r>
            <a:r>
              <a:rPr lang="ru-RU" sz="2000" spc="-15" dirty="0">
                <a:cs typeface="Times New Roman"/>
              </a:rPr>
              <a:t>в</a:t>
            </a:r>
            <a:r>
              <a:rPr lang="ru-RU" sz="2000" spc="-10" dirty="0">
                <a:cs typeface="Times New Roman"/>
              </a:rPr>
              <a:t>а</a:t>
            </a:r>
            <a:r>
              <a:rPr lang="ru-RU" sz="2000" spc="-20" dirty="0">
                <a:cs typeface="Times New Roman"/>
              </a:rPr>
              <a:t>ния</a:t>
            </a:r>
            <a:endParaRPr lang="ru-RU" sz="2000" dirty="0">
              <a:cs typeface="Times New Roman"/>
            </a:endParaRPr>
          </a:p>
          <a:p>
            <a:pPr marL="298450" marR="5080" indent="-285750">
              <a:lnSpc>
                <a:spcPts val="2800"/>
              </a:lnSpc>
              <a:spcBef>
                <a:spcPts val="320"/>
              </a:spcBef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spc="-20" dirty="0" smtClean="0">
                <a:cs typeface="Times New Roman"/>
              </a:rPr>
              <a:t>Н</a:t>
            </a:r>
            <a:r>
              <a:rPr lang="ru-RU" sz="2000" spc="-10" dirty="0" smtClean="0">
                <a:cs typeface="Times New Roman"/>
              </a:rPr>
              <a:t>е</a:t>
            </a:r>
            <a:r>
              <a:rPr lang="ru-RU" sz="2000" spc="-20" dirty="0" smtClean="0">
                <a:cs typeface="Times New Roman"/>
              </a:rPr>
              <a:t>п</a:t>
            </a:r>
            <a:r>
              <a:rPr lang="ru-RU" sz="2000" spc="-10" dirty="0" smtClean="0">
                <a:cs typeface="Times New Roman"/>
              </a:rPr>
              <a:t>р</a:t>
            </a:r>
            <a:r>
              <a:rPr lang="ru-RU" sz="2000" spc="-5" dirty="0" smtClean="0">
                <a:cs typeface="Times New Roman"/>
              </a:rPr>
              <a:t>а</a:t>
            </a:r>
            <a:r>
              <a:rPr lang="ru-RU" sz="2000" spc="-15" dirty="0" smtClean="0">
                <a:cs typeface="Times New Roman"/>
              </a:rPr>
              <a:t>вил</a:t>
            </a:r>
            <a:r>
              <a:rPr lang="ru-RU" sz="2000" spc="-10" dirty="0" smtClean="0">
                <a:cs typeface="Times New Roman"/>
              </a:rPr>
              <a:t>ь</a:t>
            </a:r>
            <a:r>
              <a:rPr lang="ru-RU" sz="2000" spc="-20" dirty="0" smtClean="0">
                <a:cs typeface="Times New Roman"/>
              </a:rPr>
              <a:t>н</a:t>
            </a:r>
            <a:r>
              <a:rPr lang="ru-RU" sz="2000" spc="-5" dirty="0" smtClean="0">
                <a:cs typeface="Times New Roman"/>
              </a:rPr>
              <a:t>а</a:t>
            </a:r>
            <a:r>
              <a:rPr lang="ru-RU" sz="2000" spc="-10" dirty="0" smtClean="0">
                <a:cs typeface="Times New Roman"/>
              </a:rPr>
              <a:t>я</a:t>
            </a:r>
            <a:r>
              <a:rPr lang="ru-RU" sz="2000" spc="-5" dirty="0" smtClean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эксп</a:t>
            </a:r>
            <a:r>
              <a:rPr lang="ru-RU" sz="2000" spc="-15" dirty="0">
                <a:cs typeface="Times New Roman"/>
              </a:rPr>
              <a:t>л</a:t>
            </a:r>
            <a:r>
              <a:rPr lang="ru-RU" sz="2000" spc="-10" dirty="0">
                <a:cs typeface="Times New Roman"/>
              </a:rPr>
              <a:t>уата</a:t>
            </a:r>
            <a:r>
              <a:rPr lang="ru-RU" sz="2000" spc="-20" dirty="0">
                <a:cs typeface="Times New Roman"/>
              </a:rPr>
              <a:t>ци</a:t>
            </a:r>
            <a:r>
              <a:rPr lang="ru-RU" sz="2000" spc="-10" dirty="0">
                <a:cs typeface="Times New Roman"/>
              </a:rPr>
              <a:t>я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о</a:t>
            </a:r>
            <a:r>
              <a:rPr lang="ru-RU" sz="2000" spc="-20" dirty="0">
                <a:cs typeface="Times New Roman"/>
              </a:rPr>
              <a:t>б</a:t>
            </a:r>
            <a:r>
              <a:rPr lang="ru-RU" sz="2000" spc="-5" dirty="0">
                <a:cs typeface="Times New Roman"/>
              </a:rPr>
              <a:t>о</a:t>
            </a:r>
            <a:r>
              <a:rPr lang="ru-RU" sz="2000" spc="-10" dirty="0">
                <a:cs typeface="Times New Roman"/>
              </a:rPr>
              <a:t>ру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10" dirty="0">
                <a:cs typeface="Times New Roman"/>
              </a:rPr>
              <a:t>о</a:t>
            </a:r>
            <a:r>
              <a:rPr lang="ru-RU" sz="2000" spc="-15" dirty="0">
                <a:cs typeface="Times New Roman"/>
              </a:rPr>
              <a:t>в</a:t>
            </a:r>
            <a:r>
              <a:rPr lang="ru-RU" sz="2000" spc="-10" dirty="0">
                <a:cs typeface="Times New Roman"/>
              </a:rPr>
              <a:t>а</a:t>
            </a:r>
            <a:r>
              <a:rPr lang="ru-RU" sz="2000" spc="-20" dirty="0">
                <a:cs typeface="Times New Roman"/>
              </a:rPr>
              <a:t>ни</a:t>
            </a:r>
            <a:r>
              <a:rPr lang="ru-RU" sz="2000" spc="-10" dirty="0">
                <a:cs typeface="Times New Roman"/>
              </a:rPr>
              <a:t>я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spc="-15" dirty="0">
                <a:cs typeface="Times New Roman"/>
              </a:rPr>
              <a:t>и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spc="-20" dirty="0">
                <a:cs typeface="Times New Roman"/>
              </a:rPr>
              <a:t>ин</a:t>
            </a:r>
            <a:r>
              <a:rPr lang="ru-RU" sz="2000" spc="-10" dirty="0">
                <a:cs typeface="Times New Roman"/>
              </a:rPr>
              <a:t>струме</a:t>
            </a:r>
            <a:r>
              <a:rPr lang="ru-RU" sz="2000" spc="-20" dirty="0">
                <a:cs typeface="Times New Roman"/>
              </a:rPr>
              <a:t>н</a:t>
            </a:r>
            <a:r>
              <a:rPr lang="ru-RU" sz="2000" spc="-10" dirty="0">
                <a:cs typeface="Times New Roman"/>
              </a:rPr>
              <a:t>тов</a:t>
            </a:r>
            <a:r>
              <a:rPr lang="ru-RU" sz="2000" spc="-5" dirty="0">
                <a:cs typeface="Times New Roman"/>
              </a:rPr>
              <a:t> </a:t>
            </a:r>
            <a:endParaRPr lang="ru-RU" sz="2000" spc="-5" dirty="0" smtClean="0">
              <a:cs typeface="Times New Roman"/>
            </a:endParaRPr>
          </a:p>
          <a:p>
            <a:pPr marL="298450" marR="5080" indent="-285750">
              <a:lnSpc>
                <a:spcPts val="2800"/>
              </a:lnSpc>
              <a:spcBef>
                <a:spcPts val="320"/>
              </a:spcBef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000" spc="-20" dirty="0" smtClean="0">
                <a:cs typeface="Times New Roman"/>
              </a:rPr>
              <a:t>Н</a:t>
            </a:r>
            <a:r>
              <a:rPr lang="ru-RU" sz="2000" spc="-10" dirty="0" smtClean="0">
                <a:cs typeface="Times New Roman"/>
              </a:rPr>
              <a:t>еу</a:t>
            </a:r>
            <a:r>
              <a:rPr lang="ru-RU" sz="2000" spc="-20" dirty="0" smtClean="0">
                <a:cs typeface="Times New Roman"/>
              </a:rPr>
              <a:t>д</a:t>
            </a:r>
            <a:r>
              <a:rPr lang="ru-RU" sz="2000" spc="-5" dirty="0" smtClean="0">
                <a:cs typeface="Times New Roman"/>
              </a:rPr>
              <a:t>о</a:t>
            </a:r>
            <a:r>
              <a:rPr lang="ru-RU" sz="2000" spc="-15" dirty="0" smtClean="0">
                <a:cs typeface="Times New Roman"/>
              </a:rPr>
              <a:t>вл</a:t>
            </a:r>
            <a:r>
              <a:rPr lang="ru-RU" sz="2000" spc="-10" dirty="0" smtClean="0">
                <a:cs typeface="Times New Roman"/>
              </a:rPr>
              <a:t>ет</a:t>
            </a:r>
            <a:r>
              <a:rPr lang="ru-RU" sz="2000" spc="-15" dirty="0" smtClean="0">
                <a:cs typeface="Times New Roman"/>
              </a:rPr>
              <a:t>в</a:t>
            </a:r>
            <a:r>
              <a:rPr lang="ru-RU" sz="2000" spc="-10" dirty="0" smtClean="0">
                <a:cs typeface="Times New Roman"/>
              </a:rPr>
              <a:t>ор</a:t>
            </a:r>
            <a:r>
              <a:rPr lang="ru-RU" sz="2000" spc="-20" dirty="0" smtClean="0">
                <a:cs typeface="Times New Roman"/>
              </a:rPr>
              <a:t>и</a:t>
            </a:r>
            <a:r>
              <a:rPr lang="ru-RU" sz="2000" spc="-10" dirty="0" smtClean="0">
                <a:cs typeface="Times New Roman"/>
              </a:rPr>
              <a:t>те</a:t>
            </a:r>
            <a:r>
              <a:rPr lang="ru-RU" sz="2000" spc="-15" dirty="0" smtClean="0">
                <a:cs typeface="Times New Roman"/>
              </a:rPr>
              <a:t>л</a:t>
            </a:r>
            <a:r>
              <a:rPr lang="ru-RU" sz="2000" spc="-10" dirty="0" smtClean="0">
                <a:cs typeface="Times New Roman"/>
              </a:rPr>
              <a:t>ь</a:t>
            </a:r>
            <a:r>
              <a:rPr lang="ru-RU" sz="2000" spc="-20" dirty="0" smtClean="0">
                <a:cs typeface="Times New Roman"/>
              </a:rPr>
              <a:t>н</a:t>
            </a:r>
            <a:r>
              <a:rPr lang="ru-RU" sz="2000" spc="-10" dirty="0" smtClean="0">
                <a:cs typeface="Times New Roman"/>
              </a:rPr>
              <a:t>ое</a:t>
            </a:r>
            <a:r>
              <a:rPr lang="ru-RU" sz="2000" spc="-5" dirty="0" smtClean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со</a:t>
            </a:r>
            <a:r>
              <a:rPr lang="ru-RU" sz="2000" spc="-20" dirty="0">
                <a:cs typeface="Times New Roman"/>
              </a:rPr>
              <a:t>д</a:t>
            </a:r>
            <a:r>
              <a:rPr lang="ru-RU" sz="2000" spc="-10" dirty="0">
                <a:cs typeface="Times New Roman"/>
              </a:rPr>
              <a:t>ер</a:t>
            </a:r>
            <a:r>
              <a:rPr lang="ru-RU" sz="2000" spc="-20" dirty="0">
                <a:cs typeface="Times New Roman"/>
              </a:rPr>
              <a:t>ж</a:t>
            </a:r>
            <a:r>
              <a:rPr lang="ru-RU" sz="2000" spc="-10" dirty="0">
                <a:cs typeface="Times New Roman"/>
              </a:rPr>
              <a:t>а</a:t>
            </a:r>
            <a:r>
              <a:rPr lang="ru-RU" sz="2000" spc="-20" dirty="0">
                <a:cs typeface="Times New Roman"/>
              </a:rPr>
              <a:t>ни</a:t>
            </a:r>
            <a:r>
              <a:rPr lang="ru-RU" sz="2000" spc="-10" dirty="0">
                <a:cs typeface="Times New Roman"/>
              </a:rPr>
              <a:t>е</a:t>
            </a:r>
            <a:r>
              <a:rPr lang="ru-RU" sz="2000" spc="-5" dirty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зда</a:t>
            </a:r>
            <a:r>
              <a:rPr lang="ru-RU" sz="2000" spc="-20" dirty="0">
                <a:cs typeface="Times New Roman"/>
              </a:rPr>
              <a:t>ний</a:t>
            </a:r>
            <a:r>
              <a:rPr lang="ru-RU" sz="2000" spc="-5" dirty="0">
                <a:cs typeface="Times New Roman"/>
              </a:rPr>
              <a:t>,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spc="-5" dirty="0">
                <a:cs typeface="Times New Roman"/>
              </a:rPr>
              <a:t>с</a:t>
            </a:r>
            <a:r>
              <a:rPr lang="ru-RU" sz="2000" spc="-10" dirty="0">
                <a:cs typeface="Times New Roman"/>
              </a:rPr>
              <a:t>оору</a:t>
            </a:r>
            <a:r>
              <a:rPr lang="ru-RU" sz="2000" spc="-25" dirty="0">
                <a:cs typeface="Times New Roman"/>
              </a:rPr>
              <a:t>ж</a:t>
            </a:r>
            <a:r>
              <a:rPr lang="ru-RU" sz="2000" spc="-10" dirty="0">
                <a:cs typeface="Times New Roman"/>
              </a:rPr>
              <a:t>е</a:t>
            </a:r>
            <a:r>
              <a:rPr lang="ru-RU" sz="2000" spc="-20" dirty="0">
                <a:cs typeface="Times New Roman"/>
              </a:rPr>
              <a:t>ний</a:t>
            </a:r>
            <a:r>
              <a:rPr lang="ru-RU" sz="2000" spc="-5" dirty="0">
                <a:cs typeface="Times New Roman"/>
              </a:rPr>
              <a:t>,</a:t>
            </a:r>
            <a:r>
              <a:rPr lang="ru-RU" sz="2000" dirty="0">
                <a:cs typeface="Times New Roman"/>
              </a:rPr>
              <a:t> </a:t>
            </a:r>
            <a:r>
              <a:rPr lang="ru-RU" sz="2000" spc="-10" dirty="0">
                <a:cs typeface="Times New Roman"/>
              </a:rPr>
              <a:t>терр</a:t>
            </a:r>
            <a:r>
              <a:rPr lang="ru-RU" sz="2000" spc="-20" dirty="0">
                <a:cs typeface="Times New Roman"/>
              </a:rPr>
              <a:t>и</a:t>
            </a:r>
            <a:r>
              <a:rPr lang="ru-RU" sz="2000" spc="-10" dirty="0">
                <a:cs typeface="Times New Roman"/>
              </a:rPr>
              <a:t>т</a:t>
            </a:r>
            <a:r>
              <a:rPr lang="ru-RU" sz="2000" spc="-15" dirty="0">
                <a:cs typeface="Times New Roman"/>
              </a:rPr>
              <a:t>о</a:t>
            </a:r>
            <a:r>
              <a:rPr lang="ru-RU" sz="2000" spc="-10" dirty="0">
                <a:cs typeface="Times New Roman"/>
              </a:rPr>
              <a:t>р</a:t>
            </a:r>
            <a:r>
              <a:rPr lang="ru-RU" sz="2000" spc="-20" dirty="0">
                <a:cs typeface="Times New Roman"/>
              </a:rPr>
              <a:t>и</a:t>
            </a:r>
            <a:r>
              <a:rPr lang="ru-RU" sz="2000" spc="-15" dirty="0">
                <a:cs typeface="Times New Roman"/>
              </a:rPr>
              <a:t>й</a:t>
            </a:r>
            <a:endParaRPr lang="ru-RU" sz="2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20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7819"/>
            <a:ext cx="8458200" cy="577850"/>
          </a:xfrm>
        </p:spPr>
        <p:txBody>
          <a:bodyPr/>
          <a:lstStyle/>
          <a:p>
            <a:r>
              <a:rPr lang="ru-RU" sz="2400" spc="-20" dirty="0"/>
              <a:t>Технические</a:t>
            </a:r>
            <a:r>
              <a:rPr lang="ru-RU" sz="2400" spc="5" dirty="0"/>
              <a:t> </a:t>
            </a:r>
            <a:r>
              <a:rPr lang="ru-RU" sz="2400" spc="-20" dirty="0"/>
              <a:t>п</a:t>
            </a:r>
            <a:r>
              <a:rPr lang="ru-RU" sz="2400" spc="-15" dirty="0"/>
              <a:t>рич</a:t>
            </a:r>
            <a:r>
              <a:rPr lang="ru-RU" sz="2400" spc="-20" dirty="0"/>
              <a:t>ины</a:t>
            </a:r>
            <a:r>
              <a:rPr lang="ru-RU" sz="2400" dirty="0"/>
              <a:t> </a:t>
            </a:r>
            <a:r>
              <a:rPr lang="ru-RU" sz="2400" spc="-20" dirty="0"/>
              <a:t>п</a:t>
            </a:r>
            <a:r>
              <a:rPr lang="ru-RU" sz="2400" spc="-15" dirty="0"/>
              <a:t>роизвод</a:t>
            </a:r>
            <a:r>
              <a:rPr lang="ru-RU" sz="2400" spc="-20" dirty="0"/>
              <a:t>с</a:t>
            </a:r>
            <a:r>
              <a:rPr lang="ru-RU" sz="2400" spc="-15" dirty="0"/>
              <a:t>тве</a:t>
            </a:r>
            <a:r>
              <a:rPr lang="ru-RU" sz="2400" spc="-20" dirty="0"/>
              <a:t>нн</a:t>
            </a:r>
            <a:r>
              <a:rPr lang="ru-RU" sz="2400" spc="-15" dirty="0"/>
              <a:t>о</a:t>
            </a:r>
            <a:r>
              <a:rPr lang="ru-RU" sz="2400" spc="-10" dirty="0"/>
              <a:t>г</a:t>
            </a:r>
            <a:r>
              <a:rPr lang="ru-RU" sz="2400" spc="-15" dirty="0"/>
              <a:t>о</a:t>
            </a:r>
            <a:r>
              <a:rPr lang="ru-RU" sz="2400" dirty="0"/>
              <a:t> </a:t>
            </a:r>
            <a:r>
              <a:rPr lang="ru-RU" sz="2400" spc="-15" dirty="0"/>
              <a:t>тр</a:t>
            </a:r>
            <a:r>
              <a:rPr lang="ru-RU" sz="2400" spc="-20" dirty="0"/>
              <a:t>а</a:t>
            </a:r>
            <a:r>
              <a:rPr lang="ru-RU" sz="2400" spc="-15" dirty="0"/>
              <a:t>вмат</a:t>
            </a:r>
            <a:r>
              <a:rPr lang="ru-RU" sz="2400" spc="-20" dirty="0"/>
              <a:t>и</a:t>
            </a:r>
            <a:r>
              <a:rPr lang="ru-RU" sz="2400" spc="-15" dirty="0"/>
              <a:t>зма</a:t>
            </a:r>
            <a:endParaRPr lang="en-US" sz="2400" dirty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7" t="2586" r="5342" b="-2586"/>
          <a:stretch/>
        </p:blipFill>
        <p:spPr bwMode="auto">
          <a:xfrm>
            <a:off x="304800" y="2143478"/>
            <a:ext cx="4191000" cy="3771900"/>
          </a:xfrm>
          <a:prstGeom prst="ellipse">
            <a:avLst/>
          </a:prstGeom>
          <a:ln w="57150">
            <a:solidFill>
              <a:srgbClr val="C0000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5567"/>
            <a:ext cx="4191000" cy="3647722"/>
          </a:xfrm>
          <a:prstGeom prst="ellipse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Равнобедренный треугольник 3"/>
          <p:cNvSpPr/>
          <p:nvPr/>
        </p:nvSpPr>
        <p:spPr>
          <a:xfrm>
            <a:off x="3562350" y="1150620"/>
            <a:ext cx="2171700" cy="1638935"/>
          </a:xfrm>
          <a:prstGeom prst="triangl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8800" b="1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!</a:t>
            </a:r>
            <a:endParaRPr lang="ru-RU" sz="8800" b="1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8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7819"/>
            <a:ext cx="8458200" cy="57785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ru-RU" sz="2400" spc="-20" dirty="0">
                <a:cs typeface="Times New Roman"/>
              </a:rPr>
              <a:t>Пос</a:t>
            </a:r>
            <a:r>
              <a:rPr lang="ru-RU" sz="2400" spc="-15" dirty="0">
                <a:cs typeface="Times New Roman"/>
              </a:rPr>
              <a:t>л</a:t>
            </a:r>
            <a:r>
              <a:rPr lang="ru-RU" sz="2400" spc="-20" dirty="0">
                <a:cs typeface="Times New Roman"/>
              </a:rPr>
              <a:t>е</a:t>
            </a:r>
            <a:r>
              <a:rPr lang="ru-RU" sz="2400" spc="-15" dirty="0">
                <a:cs typeface="Times New Roman"/>
              </a:rPr>
              <a:t>д</a:t>
            </a:r>
            <a:r>
              <a:rPr lang="ru-RU" sz="2400" spc="-20" dirty="0">
                <a:cs typeface="Times New Roman"/>
              </a:rPr>
              <a:t>с</a:t>
            </a:r>
            <a:r>
              <a:rPr lang="ru-RU" sz="2400" spc="-10" dirty="0">
                <a:cs typeface="Times New Roman"/>
              </a:rPr>
              <a:t>т</a:t>
            </a:r>
            <a:r>
              <a:rPr lang="ru-RU" sz="2400" spc="-15" dirty="0">
                <a:cs typeface="Times New Roman"/>
              </a:rPr>
              <a:t>в</a:t>
            </a:r>
            <a:r>
              <a:rPr lang="ru-RU" sz="2400" spc="-20" dirty="0">
                <a:cs typeface="Times New Roman"/>
              </a:rPr>
              <a:t>и</a:t>
            </a:r>
            <a:r>
              <a:rPr lang="ru-RU" sz="2400" spc="-15" dirty="0">
                <a:cs typeface="Times New Roman"/>
              </a:rPr>
              <a:t>я</a:t>
            </a:r>
            <a:r>
              <a:rPr lang="ru-RU" sz="2400" dirty="0">
                <a:cs typeface="Times New Roman"/>
              </a:rPr>
              <a:t> </a:t>
            </a:r>
            <a:r>
              <a:rPr lang="ru-RU" sz="2400" spc="-20" dirty="0">
                <a:cs typeface="Times New Roman"/>
              </a:rPr>
              <a:t>п</a:t>
            </a:r>
            <a:r>
              <a:rPr lang="ru-RU" sz="2400" spc="-15" dirty="0">
                <a:cs typeface="Times New Roman"/>
              </a:rPr>
              <a:t>роизвод</a:t>
            </a:r>
            <a:r>
              <a:rPr lang="ru-RU" sz="2400" spc="-20" dirty="0">
                <a:cs typeface="Times New Roman"/>
              </a:rPr>
              <a:t>с</a:t>
            </a:r>
            <a:r>
              <a:rPr lang="ru-RU" sz="2400" spc="-15" dirty="0">
                <a:cs typeface="Times New Roman"/>
              </a:rPr>
              <a:t>тве</a:t>
            </a:r>
            <a:r>
              <a:rPr lang="ru-RU" sz="2400" spc="-20" dirty="0">
                <a:cs typeface="Times New Roman"/>
              </a:rPr>
              <a:t>нн</a:t>
            </a:r>
            <a:r>
              <a:rPr lang="ru-RU" sz="2400" spc="-15" dirty="0">
                <a:cs typeface="Times New Roman"/>
              </a:rPr>
              <a:t>о</a:t>
            </a:r>
            <a:r>
              <a:rPr lang="ru-RU" sz="2400" spc="-10" dirty="0">
                <a:cs typeface="Times New Roman"/>
              </a:rPr>
              <a:t>г</a:t>
            </a:r>
            <a:r>
              <a:rPr lang="ru-RU" sz="2400" spc="-15" dirty="0">
                <a:cs typeface="Times New Roman"/>
              </a:rPr>
              <a:t>о</a:t>
            </a:r>
            <a:r>
              <a:rPr lang="ru-RU" sz="2400" dirty="0">
                <a:cs typeface="Times New Roman"/>
              </a:rPr>
              <a:t> </a:t>
            </a:r>
            <a:r>
              <a:rPr lang="ru-RU" sz="2400" spc="-15" dirty="0">
                <a:cs typeface="Times New Roman"/>
              </a:rPr>
              <a:t>тр</a:t>
            </a:r>
            <a:r>
              <a:rPr lang="ru-RU" sz="2400" spc="-20" dirty="0">
                <a:cs typeface="Times New Roman"/>
              </a:rPr>
              <a:t>а</a:t>
            </a:r>
            <a:r>
              <a:rPr lang="ru-RU" sz="2400" spc="-15" dirty="0">
                <a:cs typeface="Times New Roman"/>
              </a:rPr>
              <a:t>вмат</a:t>
            </a:r>
            <a:r>
              <a:rPr lang="ru-RU" sz="2400" spc="-20" dirty="0">
                <a:cs typeface="Times New Roman"/>
              </a:rPr>
              <a:t>и</a:t>
            </a:r>
            <a:r>
              <a:rPr lang="ru-RU" sz="2400" spc="-15" dirty="0">
                <a:cs typeface="Times New Roman"/>
              </a:rPr>
              <a:t>зма</a:t>
            </a:r>
            <a:endParaRPr lang="ru-RU" sz="2400" dirty="0">
              <a:cs typeface="Times New Roman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0525" y="1720840"/>
            <a:ext cx="70262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anose="020F0502020204030204" pitchFamily="34" charset="0"/>
              </a:rPr>
              <a:t>Затраты на проведение расследования 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Calibri" panose="020F0502020204030204" pitchFamily="34" charset="0"/>
              </a:rPr>
              <a:t>Оплата </a:t>
            </a:r>
            <a:r>
              <a:rPr lang="ru-RU" sz="2400" dirty="0">
                <a:latin typeface="Calibri" panose="020F0502020204030204" pitchFamily="34" charset="0"/>
              </a:rPr>
              <a:t>временной нетрудоспособности 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Calibri" panose="020F0502020204030204" pitchFamily="34" charset="0"/>
              </a:rPr>
              <a:t>Возможное </a:t>
            </a:r>
            <a:r>
              <a:rPr lang="ru-RU" sz="2400" dirty="0">
                <a:latin typeface="Calibri" panose="020F0502020204030204" pitchFamily="34" charset="0"/>
              </a:rPr>
              <a:t>возмещение морального вреда</a:t>
            </a:r>
          </a:p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anose="020F0502020204030204" pitchFamily="34" charset="0"/>
              </a:rPr>
              <a:t>Возможные штрафы со стороны надзорных органов 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Calibri" panose="020F0502020204030204" pitchFamily="34" charset="0"/>
              </a:rPr>
              <a:t>Возможная </a:t>
            </a:r>
            <a:r>
              <a:rPr lang="ru-RU" sz="2400" dirty="0">
                <a:latin typeface="Calibri" panose="020F0502020204030204" pitchFamily="34" charset="0"/>
              </a:rPr>
              <a:t>административная и уголовная ответственность</a:t>
            </a:r>
          </a:p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400" dirty="0">
                <a:latin typeface="Calibri" panose="020F0502020204030204" pitchFamily="34" charset="0"/>
              </a:rPr>
              <a:t>Снижение производительности (даже вследствие </a:t>
            </a:r>
            <a:r>
              <a:rPr lang="ru-RU" sz="2400" dirty="0" err="1">
                <a:latin typeface="Calibri" panose="020F0502020204030204" pitchFamily="34" charset="0"/>
              </a:rPr>
              <a:t>микротравматизма</a:t>
            </a:r>
            <a:r>
              <a:rPr lang="ru-RU" sz="2400" dirty="0">
                <a:latin typeface="Calibri" panose="020F0502020204030204" pitchFamily="34" charset="0"/>
              </a:rPr>
              <a:t>) 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Calibri" panose="020F0502020204030204" pitchFamily="34" charset="0"/>
              </a:rPr>
              <a:t>Снижение </a:t>
            </a:r>
            <a:r>
              <a:rPr lang="ru-RU" sz="2400" dirty="0">
                <a:latin typeface="Calibri" panose="020F0502020204030204" pitchFamily="34" charset="0"/>
              </a:rPr>
              <a:t>мотивации трудового коллектива</a:t>
            </a:r>
          </a:p>
        </p:txBody>
      </p:sp>
    </p:spTree>
    <p:extLst>
      <p:ext uri="{BB962C8B-B14F-4D97-AF65-F5344CB8AC3E}">
        <p14:creationId xmlns:p14="http://schemas.microsoft.com/office/powerpoint/2010/main" val="23753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7819"/>
            <a:ext cx="8458200" cy="57785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ru-RU" sz="2400" spc="-20" dirty="0" smtClean="0">
                <a:cs typeface="Times New Roman"/>
              </a:rPr>
              <a:t>Индивидуально разработанные мероприятия по снижению рисков</a:t>
            </a:r>
            <a:endParaRPr lang="ru-RU" sz="2400" dirty="0">
              <a:cs typeface="Times New Roman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bject 2"/>
          <p:cNvSpPr txBox="1">
            <a:spLocks/>
          </p:cNvSpPr>
          <p:nvPr/>
        </p:nvSpPr>
        <p:spPr bwMode="white">
          <a:xfrm>
            <a:off x="609600" y="1371600"/>
            <a:ext cx="8211819" cy="121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marL="12700" marR="5080">
              <a:lnSpc>
                <a:spcPct val="110000"/>
              </a:lnSpc>
            </a:pP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Вне</a:t>
            </a:r>
            <a:r>
              <a:rPr lang="ru-RU" sz="2400" kern="0" spc="-5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д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рени</a:t>
            </a:r>
            <a:r>
              <a:rPr lang="ru-RU" sz="2400" kern="0" spc="-5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е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м</a:t>
            </a:r>
            <a:r>
              <a:rPr lang="ru-RU" sz="2400" kern="0" spc="-5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индивид</a:t>
            </a:r>
            <a:r>
              <a:rPr lang="ru-RU" sz="2400" kern="0" spc="-1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у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ал</a:t>
            </a:r>
            <a:r>
              <a:rPr lang="ru-RU" sz="2400" kern="0" spc="-5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ь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но разр</a:t>
            </a:r>
            <a:r>
              <a:rPr lang="ru-RU" sz="2400" kern="0" spc="-5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а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бота</a:t>
            </a:r>
            <a:r>
              <a:rPr lang="ru-RU" sz="2400" kern="0" spc="-1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н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ных </a:t>
            </a:r>
            <a:r>
              <a:rPr lang="ru-RU" sz="2400" kern="0" spc="-5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м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ероприятий достиг</a:t>
            </a:r>
            <a:r>
              <a:rPr lang="ru-RU" sz="2400" kern="0" spc="-5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а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ется у</a:t>
            </a:r>
            <a:r>
              <a:rPr lang="ru-RU" sz="2400" kern="0" spc="-5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м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ен</a:t>
            </a:r>
            <a:r>
              <a:rPr lang="ru-RU" sz="2400" kern="0" spc="-5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ь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шение в</a:t>
            </a:r>
            <a:r>
              <a:rPr lang="ru-RU" sz="2400" kern="0" spc="-5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е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роятности</a:t>
            </a:r>
            <a:r>
              <a:rPr lang="ru-RU" sz="2400" kern="0" spc="-1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наст</a:t>
            </a:r>
            <a:r>
              <a:rPr lang="ru-RU" sz="2400" kern="0" spc="-1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у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плен</a:t>
            </a:r>
            <a:r>
              <a:rPr lang="ru-RU" sz="2400" kern="0" spc="-1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и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я нег</a:t>
            </a:r>
            <a:r>
              <a:rPr lang="ru-RU" sz="2400" kern="0" spc="-5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а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тивного событ</a:t>
            </a:r>
            <a:r>
              <a:rPr lang="ru-RU" sz="2400" kern="0" spc="-1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и</a:t>
            </a:r>
            <a:r>
              <a:rPr lang="ru-RU" sz="2400" kern="0" dirty="0" smtClean="0">
                <a:solidFill>
                  <a:srgbClr val="003399"/>
                </a:solidFill>
                <a:latin typeface="Calibri" panose="020F0502020204030204" pitchFamily="34" charset="0"/>
                <a:cs typeface="Times New Roman"/>
              </a:rPr>
              <a:t>я.</a:t>
            </a:r>
            <a:endParaRPr lang="ru-RU" sz="2400" kern="0" dirty="0">
              <a:solidFill>
                <a:srgbClr val="003399"/>
              </a:solidFill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14519" y="2910840"/>
            <a:ext cx="5426075" cy="685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Внедрение мероприятий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844675" y="3505200"/>
            <a:ext cx="1127125" cy="8180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 flipV="1">
            <a:off x="5638800" y="3352800"/>
            <a:ext cx="1127125" cy="81808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7" idx="0"/>
          </p:cNvCxnSpPr>
          <p:nvPr/>
        </p:nvCxnSpPr>
        <p:spPr>
          <a:xfrm flipH="1">
            <a:off x="4004310" y="3596640"/>
            <a:ext cx="1" cy="5181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457200" y="4226965"/>
            <a:ext cx="1905473" cy="1066800"/>
          </a:xfrm>
          <a:prstGeom prst="ellipse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СРОКИ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2590800" y="4114800"/>
            <a:ext cx="2827020" cy="1066800"/>
          </a:xfrm>
          <a:prstGeom prst="ellipse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Ответственные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638800" y="4114800"/>
            <a:ext cx="3182619" cy="1066800"/>
          </a:xfrm>
          <a:prstGeom prst="ellipse">
            <a:avLst/>
          </a:prstGeom>
          <a:gradFill flip="none" rotWithShape="1">
            <a:gsLst>
              <a:gs pos="0">
                <a:srgbClr val="9933FF">
                  <a:shade val="30000"/>
                  <a:satMod val="115000"/>
                </a:srgbClr>
              </a:gs>
              <a:gs pos="50000">
                <a:srgbClr val="9933FF">
                  <a:shade val="67500"/>
                  <a:satMod val="115000"/>
                </a:srgbClr>
              </a:gs>
              <a:gs pos="100000">
                <a:srgbClr val="9933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Дополнительные ресурсы</a:t>
            </a:r>
            <a:endParaRPr lang="ru-RU" dirty="0"/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295400" y="5486400"/>
            <a:ext cx="2133600" cy="762000"/>
          </a:xfrm>
          <a:prstGeom prst="curved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flipH="1">
            <a:off x="5867400" y="5410200"/>
            <a:ext cx="2133600" cy="762000"/>
          </a:xfrm>
          <a:prstGeom prst="curved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3230880" y="5621923"/>
            <a:ext cx="2988706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spc="-5" dirty="0" smtClean="0">
                <a:latin typeface="Calibri"/>
                <a:cs typeface="Calibri"/>
              </a:rPr>
              <a:t>МОНИТОРИНГ</a:t>
            </a:r>
            <a:endParaRPr sz="22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01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7819"/>
            <a:ext cx="8458200" cy="57785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ru-RU" sz="2400" spc="-20" dirty="0" smtClean="0">
                <a:cs typeface="Times New Roman"/>
              </a:rPr>
              <a:t>Итоги мероприятий  по снижению рисков</a:t>
            </a:r>
            <a:endParaRPr lang="ru-RU" sz="2400" dirty="0">
              <a:cs typeface="Times New Roman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752600"/>
            <a:ext cx="8001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Идеальный итог </a:t>
            </a:r>
            <a:endParaRPr lang="ru-RU" sz="3200" dirty="0" smtClean="0"/>
          </a:p>
          <a:p>
            <a:pPr algn="ctr">
              <a:buClr>
                <a:srgbClr val="00B050"/>
              </a:buClr>
              <a:buSzPct val="200000"/>
            </a:pPr>
            <a:r>
              <a:rPr lang="ru-RU" sz="3600" b="1" dirty="0" smtClean="0">
                <a:solidFill>
                  <a:srgbClr val="00B050"/>
                </a:solidFill>
              </a:rPr>
              <a:t>Создание </a:t>
            </a:r>
            <a:r>
              <a:rPr lang="ru-RU" sz="3600" b="1" dirty="0">
                <a:solidFill>
                  <a:srgbClr val="00B050"/>
                </a:solidFill>
              </a:rPr>
              <a:t>культуры охраны труда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Создание на предприятии среды, которая </a:t>
            </a:r>
            <a:r>
              <a:rPr lang="ru-RU" sz="2800" dirty="0" smtClean="0"/>
              <a:t>способствует </a:t>
            </a:r>
            <a:r>
              <a:rPr lang="ru-RU" sz="2800" dirty="0"/>
              <a:t>раннему выявлению, оценке и снижению рисков, а так же открытой </a:t>
            </a:r>
            <a:r>
              <a:rPr lang="ru-RU" sz="2800" dirty="0" smtClean="0"/>
              <a:t>коммуникации внутри компании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941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7819"/>
            <a:ext cx="8458200" cy="577850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ru-RU" sz="2400" spc="-20" dirty="0" smtClean="0">
                <a:cs typeface="Cordia New" pitchFamily="34" charset="-34"/>
              </a:rPr>
              <a:t>НАШИ РЕШЕНИЯ</a:t>
            </a:r>
            <a:endParaRPr lang="ru-RU" sz="2400" dirty="0">
              <a:cs typeface="Cordia New" pitchFamily="34" charset="-34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556792"/>
            <a:ext cx="7026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3200" dirty="0">
                <a:latin typeface="Calibri" panose="020F0502020204030204" pitchFamily="34" charset="0"/>
              </a:rPr>
              <a:t>Общий аудит предприятия в области охраны труда </a:t>
            </a:r>
          </a:p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3200" dirty="0">
                <a:latin typeface="Calibri" panose="020F0502020204030204" pitchFamily="34" charset="0"/>
              </a:rPr>
              <a:t>Сопровождение рисков</a:t>
            </a:r>
          </a:p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3200" dirty="0">
                <a:latin typeface="Calibri" panose="020F0502020204030204" pitchFamily="34" charset="0"/>
              </a:rPr>
              <a:t>Работа по реализации одного или нескольких мероприятий по снижению риска</a:t>
            </a:r>
          </a:p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3200" dirty="0">
                <a:latin typeface="Calibri" panose="020F0502020204030204" pitchFamily="34" charset="0"/>
              </a:rPr>
              <a:t>Обучение ключевого </a:t>
            </a:r>
            <a:r>
              <a:rPr lang="ru-RU" sz="3200" dirty="0" smtClean="0">
                <a:latin typeface="Calibri" panose="020F0502020204030204" pitchFamily="34" charset="0"/>
              </a:rPr>
              <a:t>персонала</a:t>
            </a:r>
          </a:p>
          <a:p>
            <a:pPr marL="342900" indent="-342900">
              <a:buClr>
                <a:srgbClr val="00B050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Calibri" panose="020F0502020204030204" pitchFamily="34" charset="0"/>
              </a:rPr>
              <a:t>Индивидуальные решения с учетом конкретной ситуации</a:t>
            </a:r>
            <a:endParaRPr lang="ru-RU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WordArt 3"/>
          <p:cNvSpPr>
            <a:spLocks noChangeArrowheads="1" noChangeShapeType="1" noTextEdit="1"/>
          </p:cNvSpPr>
          <p:nvPr/>
        </p:nvSpPr>
        <p:spPr bwMode="gray">
          <a:xfrm>
            <a:off x="1981200" y="3200400"/>
            <a:ext cx="5384800" cy="758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smtClean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chemeClr val="tx2">
                      <a:alpha val="50000"/>
                    </a:schemeClr>
                  </a:outerShdw>
                </a:effectLst>
                <a:latin typeface="Verdana"/>
              </a:rPr>
              <a:t>Спасибо!</a:t>
            </a:r>
            <a:endParaRPr lang="ru-RU" sz="54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107763" dir="2700000" algn="ctr" rotWithShape="0">
                  <a:schemeClr val="tx2">
                    <a:alpha val="50000"/>
                  </a:schemeClr>
                </a:outerShdw>
              </a:effectLst>
              <a:latin typeface="Verdana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2920"/>
            <a:ext cx="249129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4800" y="304800"/>
            <a:ext cx="990600" cy="4572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3399"/>
                </a:solidFill>
              </a:rPr>
              <a:t>3-я ул. Ямского поля, д. 2, корп. 3</a:t>
            </a:r>
            <a:br>
              <a:rPr lang="ru-RU" dirty="0">
                <a:solidFill>
                  <a:srgbClr val="003399"/>
                </a:solidFill>
              </a:rPr>
            </a:br>
            <a:r>
              <a:rPr lang="ru-RU" dirty="0">
                <a:solidFill>
                  <a:srgbClr val="003399"/>
                </a:solidFill>
              </a:rPr>
              <a:t>тел.: 8(495) 644-35-73, </a:t>
            </a:r>
            <a:br>
              <a:rPr lang="ru-RU" dirty="0">
                <a:solidFill>
                  <a:srgbClr val="003399"/>
                </a:solidFill>
              </a:rPr>
            </a:br>
            <a:r>
              <a:rPr lang="ru-RU" dirty="0" err="1">
                <a:solidFill>
                  <a:srgbClr val="003399"/>
                </a:solidFill>
              </a:rPr>
              <a:t>info</a:t>
            </a:r>
            <a:r>
              <a:rPr lang="ru-RU" dirty="0">
                <a:solidFill>
                  <a:srgbClr val="003399"/>
                </a:solidFill>
              </a:rPr>
              <a:t>@ labup.ru, www.labup.ru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доктрина безопасности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6008" y="1484784"/>
            <a:ext cx="741682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</a:pPr>
            <a:r>
              <a:rPr lang="ru-RU" sz="2500" b="1" spc="50" dirty="0">
                <a:ln w="11430">
                  <a:noFill/>
                </a:ln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Концепция абсолютной безопасности - </a:t>
            </a:r>
          </a:p>
          <a:p>
            <a:pPr lvl="0">
              <a:lnSpc>
                <a:spcPts val="2600"/>
              </a:lnSpc>
            </a:pPr>
            <a:r>
              <a:rPr lang="ru-RU" sz="2500" b="1" spc="50" dirty="0">
                <a:ln w="11430">
                  <a:noFill/>
                </a:ln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полное устранение факторов, способных оказать нежелательное воздействие на организм</a:t>
            </a:r>
            <a:r>
              <a:rPr lang="ru-RU" sz="2400" b="1" spc="50" dirty="0">
                <a:ln w="11430">
                  <a:noFill/>
                </a:ln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u-RU" sz="2800" b="1" spc="50" dirty="0">
                <a:ln w="11430">
                  <a:noFill/>
                </a:ln>
                <a:solidFill>
                  <a:srgbClr val="0033CC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50308" y="2636912"/>
            <a:ext cx="7272808" cy="81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60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Любая деятельность потенциально опасна - невозможно обеспечить нулевой риск</a:t>
            </a:r>
            <a:endParaRPr lang="en-US" sz="26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0132" y="3573016"/>
            <a:ext cx="7056784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600"/>
              </a:lnSpc>
            </a:pPr>
            <a:r>
              <a:rPr lang="ru-RU" sz="26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Переход от доктрины абсолютной безопасности к оценке приемлемого риска</a:t>
            </a:r>
            <a:endParaRPr lang="ru-RU" sz="260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95" y="4548222"/>
            <a:ext cx="7602537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525344"/>
            <a:ext cx="16764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2" y="1670050"/>
            <a:ext cx="7824788" cy="457835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b="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4000" dirty="0" smtClean="0">
                <a:latin typeface="Calibri" pitchFamily="34" charset="0"/>
                <a:cs typeface="Calibri" pitchFamily="34" charset="0"/>
              </a:rPr>
              <a:t>СУОТ – последовательная реализация мероприятий, направленная на исключение (уменьшение) вероятности наступления негативного события</a:t>
            </a:r>
          </a:p>
          <a:p>
            <a:pPr lvl="1">
              <a:lnSpc>
                <a:spcPct val="80000"/>
              </a:lnSpc>
            </a:pPr>
            <a:endParaRPr lang="en-US" sz="29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57785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Ч</a:t>
            </a:r>
            <a:r>
              <a:rPr lang="ru-RU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о </a:t>
            </a:r>
            <a:r>
              <a:rPr lang="ru-RU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ешает</a:t>
            </a:r>
            <a:r>
              <a:rPr lang="ru-RU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д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ь о</a:t>
            </a:r>
            <a:r>
              <a:rPr lang="ru-RU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ц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нк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 сущ</a:t>
            </a:r>
            <a:r>
              <a:rPr lang="ru-RU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т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вующ</a:t>
            </a:r>
            <a:r>
              <a:rPr lang="ru-RU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</a:t>
            </a:r>
            <a:r>
              <a:rPr lang="ru-RU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ри</a:t>
            </a:r>
            <a:r>
              <a:rPr lang="ru-RU" spc="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</a:t>
            </a:r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ru-RU" spc="-5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" name="Group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212956"/>
              </p:ext>
            </p:extLst>
          </p:nvPr>
        </p:nvGraphicFramePr>
        <p:xfrm>
          <a:off x="755576" y="1916832"/>
          <a:ext cx="7920880" cy="42672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22399"/>
                <a:gridCol w="2038241"/>
                <a:gridCol w="216024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ВИДЫ УГРОЗ</a:t>
                      </a:r>
                      <a:endParaRPr kumimoji="0" lang="en-US" sz="1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СТРАХИ</a:t>
                      </a:r>
                      <a:endParaRPr kumimoji="0" lang="en-US" sz="1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РЕАЛЬНАЯ УГРОЗА</a:t>
                      </a:r>
                      <a:endParaRPr kumimoji="0" lang="en-US" sz="14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solidFill>
                      <a:schemeClr val="tx1"/>
                    </a:solidFill>
                  </a:tcPr>
                </a:tc>
              </a:tr>
              <a:tr h="323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Авиакатастрофа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Раковые заболевания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9,7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ДТП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13,6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Проблемы с алкоголем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Теракт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0,007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Кража, грабеж, разбой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ВИЧ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0,77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Проблемы с сердцем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44,1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Безработица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Сексуальное насилие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123728" y="1298853"/>
            <a:ext cx="5670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buClr>
                <a:srgbClr val="00B050"/>
              </a:buClr>
              <a:buSzPct val="113000"/>
              <a:tabLst>
                <a:tab pos="241935" algn="l"/>
              </a:tabLst>
            </a:pPr>
            <a:r>
              <a:rPr lang="ru-RU" sz="2000" b="1" spc="-20" dirty="0" smtClean="0">
                <a:latin typeface="Calibri" panose="020F0502020204030204" pitchFamily="34" charset="0"/>
                <a:cs typeface="Times New Roman"/>
              </a:rPr>
              <a:t>СТРАХИ  ЧЕЛОВЕКА  И  РЕАЛЬНОСТЬ  УГРОЗЫ (в %)</a:t>
            </a:r>
            <a:endParaRPr lang="ru-RU" sz="2000" b="1" dirty="0">
              <a:latin typeface="Calibri" panose="020F05020202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65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itchFamily="34" charset="0"/>
                <a:cs typeface="Calibri" pitchFamily="34" charset="0"/>
              </a:rPr>
              <a:t>Ч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о 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м</a:t>
            </a:r>
            <a:r>
              <a:rPr lang="ru-RU" dirty="0">
                <a:latin typeface="Calibri" pitchFamily="34" charset="0"/>
                <a:cs typeface="Calibri" pitchFamily="34" charset="0"/>
              </a:rPr>
              <a:t>ешает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 д</a:t>
            </a:r>
            <a:r>
              <a:rPr lang="ru-RU" dirty="0">
                <a:latin typeface="Calibri" pitchFamily="34" charset="0"/>
                <a:cs typeface="Calibri" pitchFamily="34" charset="0"/>
              </a:rPr>
              <a:t>а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ь о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ц</a:t>
            </a:r>
            <a:r>
              <a:rPr lang="ru-RU" dirty="0">
                <a:latin typeface="Calibri" pitchFamily="34" charset="0"/>
                <a:cs typeface="Calibri" pitchFamily="34" charset="0"/>
              </a:rPr>
              <a:t>е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нк</a:t>
            </a:r>
            <a:r>
              <a:rPr lang="ru-RU" dirty="0">
                <a:latin typeface="Calibri" pitchFamily="34" charset="0"/>
                <a:cs typeface="Calibri" pitchFamily="34" charset="0"/>
              </a:rPr>
              <a:t>у сущ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вующ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м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 ри</a:t>
            </a:r>
            <a:r>
              <a:rPr lang="ru-RU" spc="5" dirty="0">
                <a:latin typeface="Calibri" pitchFamily="34" charset="0"/>
                <a:cs typeface="Calibri" pitchFamily="34" charset="0"/>
              </a:rPr>
              <a:t>с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к</a:t>
            </a:r>
            <a:r>
              <a:rPr lang="ru-RU" dirty="0">
                <a:latin typeface="Calibri" pitchFamily="34" charset="0"/>
                <a:cs typeface="Calibri" pitchFamily="34" charset="0"/>
              </a:rPr>
              <a:t>а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м?</a:t>
            </a:r>
            <a:endParaRPr lang="en-US" dirty="0"/>
          </a:p>
        </p:txBody>
      </p:sp>
      <p:sp>
        <p:nvSpPr>
          <p:cNvPr id="4" name="object 2"/>
          <p:cNvSpPr txBox="1"/>
          <p:nvPr/>
        </p:nvSpPr>
        <p:spPr>
          <a:xfrm>
            <a:off x="428368" y="1828800"/>
            <a:ext cx="8563232" cy="3980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B050"/>
              </a:buClr>
              <a:buSzPct val="113000"/>
              <a:buFont typeface="Wingdings" panose="05000000000000000000" pitchFamily="2" charset="2"/>
              <a:buChar char="§"/>
              <a:tabLst>
                <a:tab pos="241935" algn="l"/>
              </a:tabLst>
            </a:pP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Н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екорект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н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ая</a:t>
            </a:r>
            <a:r>
              <a:rPr sz="2400" spc="-5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400" spc="-5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формул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и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ро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в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ка</a:t>
            </a:r>
            <a:r>
              <a:rPr lang="ru-RU" sz="2400" spc="-1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5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за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д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а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ч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и</a:t>
            </a:r>
            <a:endParaRPr sz="2400" dirty="0">
              <a:latin typeface="Calibri" panose="020F0502020204030204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00B050"/>
              </a:buClr>
              <a:buSzPct val="113000"/>
              <a:buFont typeface="Wingdings" panose="05000000000000000000" pitchFamily="2" charset="2"/>
              <a:buChar char="§"/>
              <a:tabLst>
                <a:tab pos="241935" algn="l"/>
              </a:tabLst>
            </a:pPr>
            <a:r>
              <a:rPr sz="2400" spc="-20" dirty="0">
                <a:latin typeface="Calibri" panose="020F0502020204030204" pitchFamily="34" charset="0"/>
                <a:cs typeface="Times New Roman"/>
              </a:rPr>
              <a:t>Оп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т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и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м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и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зм.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400" spc="-5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Л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ю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д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и</a:t>
            </a:r>
            <a:r>
              <a:rPr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н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е</a:t>
            </a:r>
            <a:r>
              <a:rPr sz="240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в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ер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я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т</a:t>
            </a:r>
            <a:r>
              <a:rPr sz="2400" spc="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в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п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роис</a:t>
            </a:r>
            <a:r>
              <a:rPr sz="2400" spc="-25" dirty="0">
                <a:latin typeface="Calibri" panose="020F0502020204030204" pitchFamily="34" charset="0"/>
                <a:cs typeface="Times New Roman"/>
              </a:rPr>
              <a:t>ш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ест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в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ия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,</a:t>
            </a:r>
            <a:r>
              <a:rPr sz="2400" dirty="0">
                <a:latin typeface="Calibri" panose="020F0502020204030204" pitchFamily="34" charset="0"/>
                <a:cs typeface="Times New Roman"/>
              </a:rPr>
              <a:t> </a:t>
            </a:r>
            <a:endParaRPr lang="ru-RU" sz="2400" dirty="0" smtClean="0">
              <a:latin typeface="Calibri" panose="020F050202020403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  <a:buClr>
                <a:srgbClr val="00B050"/>
              </a:buClr>
              <a:buSzPct val="113000"/>
              <a:tabLst>
                <a:tab pos="241935" algn="l"/>
              </a:tabLst>
            </a:pPr>
            <a:r>
              <a:rPr lang="ru-RU" sz="2400" spc="-20" dirty="0" smtClean="0">
                <a:latin typeface="Calibri" panose="020F0502020204030204" pitchFamily="34" charset="0"/>
                <a:cs typeface="Times New Roman"/>
              </a:rPr>
              <a:t>     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п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ока</a:t>
            </a:r>
            <a:r>
              <a:rPr sz="2400" spc="-5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400" spc="-5" dirty="0" smtClean="0">
                <a:latin typeface="Calibri" panose="020F0502020204030204" pitchFamily="34" charset="0"/>
                <a:cs typeface="Times New Roman"/>
              </a:rPr>
              <a:t>они не произойдут</a:t>
            </a:r>
            <a:endParaRPr lang="ru-RU" sz="2400" spc="-15" dirty="0" smtClean="0">
              <a:latin typeface="Calibri" panose="020F0502020204030204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00B050"/>
              </a:buClr>
              <a:buSzPct val="113000"/>
              <a:buFont typeface="Wingdings" panose="05000000000000000000" pitchFamily="2" charset="2"/>
              <a:buChar char="§"/>
              <a:tabLst>
                <a:tab pos="241935" algn="l"/>
              </a:tabLst>
            </a:pP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П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р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ив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ы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ч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н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ый</a:t>
            </a:r>
            <a:r>
              <a:rPr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про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ц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есс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н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е</a:t>
            </a:r>
            <a:r>
              <a:rPr sz="240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д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ает</a:t>
            </a:r>
            <a:r>
              <a:rPr sz="240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в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зг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лян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уть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н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а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20" dirty="0" err="1">
                <a:latin typeface="Calibri" panose="020F0502020204030204" pitchFamily="34" charset="0"/>
                <a:cs typeface="Times New Roman"/>
              </a:rPr>
              <a:t>н</a:t>
            </a:r>
            <a:r>
              <a:rPr sz="2400" spc="-10" dirty="0" err="1">
                <a:latin typeface="Calibri" panose="020F0502020204030204" pitchFamily="34" charset="0"/>
                <a:cs typeface="Times New Roman"/>
              </a:rPr>
              <a:t>его</a:t>
            </a:r>
            <a:r>
              <a:rPr sz="240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кр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и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т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и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ческ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и</a:t>
            </a:r>
            <a:endParaRPr sz="2400" dirty="0">
              <a:latin typeface="Calibri" panose="020F0502020204030204" pitchFamily="34" charset="0"/>
              <a:cs typeface="Times New Roman"/>
            </a:endParaRPr>
          </a:p>
          <a:p>
            <a:pPr marL="355600" marR="5080" indent="-342900">
              <a:lnSpc>
                <a:spcPct val="110200"/>
              </a:lnSpc>
              <a:buClr>
                <a:srgbClr val="00B050"/>
              </a:buClr>
              <a:buSzPct val="113000"/>
              <a:buFont typeface="Wingdings" panose="05000000000000000000" pitchFamily="2" charset="2"/>
              <a:buChar char="§"/>
              <a:tabLst>
                <a:tab pos="241935" algn="l"/>
              </a:tabLst>
            </a:pPr>
            <a:r>
              <a:rPr sz="2400" spc="-20" dirty="0">
                <a:latin typeface="Calibri" panose="020F0502020204030204" pitchFamily="34" charset="0"/>
                <a:cs typeface="Times New Roman"/>
              </a:rPr>
              <a:t>И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ллю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з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и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я</a:t>
            </a:r>
            <a:r>
              <a:rPr sz="2400" spc="14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контро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ля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.</a:t>
            </a:r>
            <a:r>
              <a:rPr sz="2400" spc="14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Ч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асто</a:t>
            </a:r>
            <a:r>
              <a:rPr lang="ru-RU" sz="2400" spc="-10" dirty="0" smtClean="0">
                <a:latin typeface="Calibri" panose="020F0502020204030204" pitchFamily="34" charset="0"/>
                <a:cs typeface="Times New Roman"/>
              </a:rPr>
              <a:t>,</a:t>
            </a:r>
            <a:r>
              <a:rPr sz="2400" spc="14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о</a:t>
            </a:r>
            <a:r>
              <a:rPr sz="2400" spc="-25" dirty="0" err="1" smtClean="0">
                <a:latin typeface="Calibri" panose="020F0502020204030204" pitchFamily="34" charset="0"/>
                <a:cs typeface="Times New Roman"/>
              </a:rPr>
              <a:t>ш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и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б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оч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н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о</a:t>
            </a:r>
            <a:r>
              <a:rPr sz="2400" spc="14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ка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ж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етс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я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,</a:t>
            </a:r>
            <a:r>
              <a:rPr sz="2400" spc="14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что</a:t>
            </a:r>
            <a:r>
              <a:rPr sz="2400" spc="14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 err="1">
                <a:latin typeface="Calibri" panose="020F0502020204030204" pitchFamily="34" charset="0"/>
                <a:cs typeface="Times New Roman"/>
              </a:rPr>
              <a:t>ес</a:t>
            </a:r>
            <a:r>
              <a:rPr sz="2400" spc="-15" dirty="0" err="1">
                <a:latin typeface="Calibri" panose="020F0502020204030204" pitchFamily="34" charset="0"/>
                <a:cs typeface="Times New Roman"/>
              </a:rPr>
              <a:t>ли</a:t>
            </a:r>
            <a:r>
              <a:rPr sz="2400" spc="140" dirty="0">
                <a:latin typeface="Calibri" panose="020F0502020204030204" pitchFamily="34" charset="0"/>
                <a:cs typeface="Times New Roman"/>
              </a:rPr>
              <a:t> </a:t>
            </a:r>
            <a:endParaRPr lang="ru-RU" sz="2400" spc="140" dirty="0" smtClean="0">
              <a:latin typeface="Calibri" panose="020F0502020204030204" pitchFamily="34" charset="0"/>
              <a:cs typeface="Times New Roman"/>
            </a:endParaRPr>
          </a:p>
          <a:p>
            <a:pPr marL="12700" marR="5080">
              <a:lnSpc>
                <a:spcPct val="110200"/>
              </a:lnSpc>
              <a:buClr>
                <a:srgbClr val="00B050"/>
              </a:buClr>
              <a:buSzPct val="113000"/>
              <a:tabLst>
                <a:tab pos="241935" algn="l"/>
              </a:tabLst>
            </a:pPr>
            <a:r>
              <a:rPr lang="ru-RU" sz="2400" spc="-20" dirty="0" smtClean="0">
                <a:latin typeface="Calibri" panose="020F0502020204030204" pitchFamily="34" charset="0"/>
                <a:cs typeface="Times New Roman"/>
              </a:rPr>
              <a:t>      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п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роб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лема</a:t>
            </a:r>
            <a:r>
              <a:rPr sz="2400" spc="14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о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ч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е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в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и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д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на, то</a:t>
            </a:r>
            <a:r>
              <a:rPr sz="240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 err="1">
                <a:latin typeface="Calibri" panose="020F0502020204030204" pitchFamily="34" charset="0"/>
                <a:cs typeface="Times New Roman"/>
              </a:rPr>
              <a:t>о</a:t>
            </a:r>
            <a:r>
              <a:rPr sz="2400" spc="-20" dirty="0" err="1">
                <a:latin typeface="Calibri" panose="020F0502020204030204" pitchFamily="34" charset="0"/>
                <a:cs typeface="Times New Roman"/>
              </a:rPr>
              <a:t>н</a:t>
            </a:r>
            <a:r>
              <a:rPr sz="2400" spc="-10" dirty="0" err="1">
                <a:latin typeface="Calibri" panose="020F0502020204030204" pitchFamily="34" charset="0"/>
                <a:cs typeface="Times New Roman"/>
              </a:rPr>
              <a:t>а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400" spc="-5" dirty="0" smtClean="0">
                <a:latin typeface="Calibri" panose="020F0502020204030204" pitchFamily="34" charset="0"/>
                <a:cs typeface="Times New Roman"/>
              </a:rPr>
              <a:t>находится под контролем </a:t>
            </a:r>
          </a:p>
          <a:p>
            <a:pPr marL="355600" marR="5080" indent="-342900">
              <a:lnSpc>
                <a:spcPct val="110200"/>
              </a:lnSpc>
              <a:buClr>
                <a:srgbClr val="00B050"/>
              </a:buClr>
              <a:buSzPct val="113000"/>
              <a:buFont typeface="Wingdings" panose="05000000000000000000" pitchFamily="2" charset="2"/>
              <a:buChar char="§"/>
              <a:tabLst>
                <a:tab pos="241935" algn="l"/>
              </a:tabLst>
            </a:pP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За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д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а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ч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а</a:t>
            </a:r>
            <a:r>
              <a:rPr sz="2400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п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о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л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уче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ни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я</a:t>
            </a:r>
            <a:r>
              <a:rPr sz="240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пр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иб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ы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л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и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п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ре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в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а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л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и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рует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н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ад</a:t>
            </a:r>
            <a:r>
              <a:rPr sz="240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 err="1">
                <a:latin typeface="Calibri" panose="020F0502020204030204" pitchFamily="34" charset="0"/>
                <a:cs typeface="Times New Roman"/>
              </a:rPr>
              <a:t>безо</a:t>
            </a:r>
            <a:r>
              <a:rPr sz="2400" spc="-20" dirty="0" err="1">
                <a:latin typeface="Calibri" panose="020F0502020204030204" pitchFamily="34" charset="0"/>
                <a:cs typeface="Times New Roman"/>
              </a:rPr>
              <a:t>п</a:t>
            </a:r>
            <a:r>
              <a:rPr sz="2400" spc="-10" dirty="0" err="1">
                <a:latin typeface="Calibri" panose="020F0502020204030204" pitchFamily="34" charset="0"/>
                <a:cs typeface="Times New Roman"/>
              </a:rPr>
              <a:t>ас</a:t>
            </a:r>
            <a:r>
              <a:rPr sz="2400" spc="-20" dirty="0" err="1">
                <a:latin typeface="Calibri" panose="020F0502020204030204" pitchFamily="34" charset="0"/>
                <a:cs typeface="Times New Roman"/>
              </a:rPr>
              <a:t>н</a:t>
            </a:r>
            <a:r>
              <a:rPr sz="2400" spc="-15" dirty="0" err="1">
                <a:latin typeface="Calibri" panose="020F0502020204030204" pitchFamily="34" charset="0"/>
                <a:cs typeface="Times New Roman"/>
              </a:rPr>
              <a:t>остью</a:t>
            </a:r>
            <a:r>
              <a:rPr sz="2400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п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ро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ц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есса</a:t>
            </a:r>
            <a:endParaRPr lang="ru-RU" sz="2400" spc="-10" dirty="0" smtClean="0">
              <a:latin typeface="Calibri" panose="020F0502020204030204" pitchFamily="34" charset="0"/>
              <a:cs typeface="Times New Roman"/>
            </a:endParaRPr>
          </a:p>
          <a:p>
            <a:pPr marL="355600" marR="5080" indent="-342900">
              <a:lnSpc>
                <a:spcPct val="110200"/>
              </a:lnSpc>
              <a:buClr>
                <a:srgbClr val="00B050"/>
              </a:buClr>
              <a:buSzPct val="113000"/>
              <a:buFont typeface="Wingdings" panose="05000000000000000000" pitchFamily="2" charset="2"/>
              <a:buChar char="§"/>
              <a:tabLst>
                <a:tab pos="241935" algn="l"/>
              </a:tabLst>
            </a:pP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С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оз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н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ате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л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ь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н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ы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й</a:t>
            </a:r>
            <a:r>
              <a:rPr sz="2400" spc="-5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п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о</a:t>
            </a:r>
            <a:r>
              <a:rPr sz="2400" spc="-20" dirty="0">
                <a:latin typeface="Calibri" panose="020F0502020204030204" pitchFamily="34" charset="0"/>
                <a:cs typeface="Times New Roman"/>
              </a:rPr>
              <a:t>и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с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к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Times New Roman"/>
              </a:rPr>
              <a:t>факто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в</a:t>
            </a:r>
            <a:r>
              <a:rPr sz="2400" spc="-5" dirty="0">
                <a:latin typeface="Calibri" panose="020F0502020204030204" pitchFamily="34" charset="0"/>
                <a:cs typeface="Times New Roman"/>
              </a:rPr>
              <a:t>, 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п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одт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в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ер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ж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даю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щи</a:t>
            </a:r>
            <a:r>
              <a:rPr lang="ru-RU" sz="2400" spc="-15" dirty="0" smtClean="0">
                <a:latin typeface="Calibri" panose="020F0502020204030204" pitchFamily="34" charset="0"/>
                <a:cs typeface="Times New Roman"/>
              </a:rPr>
              <a:t>х</a:t>
            </a:r>
            <a:r>
              <a:rPr sz="2400" dirty="0" smtClean="0">
                <a:latin typeface="Calibri" panose="020F0502020204030204" pitchFamily="34" charset="0"/>
                <a:cs typeface="Times New Roman"/>
              </a:rPr>
              <a:t> </a:t>
            </a:r>
            <a:endParaRPr lang="ru-RU" sz="2400" dirty="0" smtClean="0">
              <a:latin typeface="Calibri" panose="020F0502020204030204" pitchFamily="34" charset="0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  <a:buClr>
                <a:srgbClr val="00B050"/>
              </a:buClr>
              <a:buSzPct val="113000"/>
              <a:tabLst>
                <a:tab pos="241935" algn="l"/>
              </a:tabLst>
            </a:pPr>
            <a:r>
              <a:rPr lang="ru-RU" sz="2400" spc="-10" dirty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400" spc="-10" dirty="0" smtClean="0">
                <a:latin typeface="Calibri" panose="020F0502020204030204" pitchFamily="34" charset="0"/>
                <a:cs typeface="Times New Roman"/>
              </a:rPr>
              <a:t>    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стар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ую</a:t>
            </a:r>
            <a:r>
              <a:rPr sz="2400" spc="-5" dirty="0" smtClean="0">
                <a:latin typeface="Calibri" panose="020F0502020204030204" pitchFamily="34" charset="0"/>
                <a:cs typeface="Times New Roman"/>
              </a:rPr>
              <a:t> </a:t>
            </a:r>
            <a:r>
              <a:rPr lang="ru-RU" sz="2400" spc="-5" dirty="0" smtClean="0">
                <a:latin typeface="Calibri" panose="020F0502020204030204" pitchFamily="34" charset="0"/>
                <a:cs typeface="Times New Roman"/>
              </a:rPr>
              <a:t>оценочную 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п</a:t>
            </a:r>
            <a:r>
              <a:rPr sz="2400" spc="-10" dirty="0" err="1" smtClean="0">
                <a:latin typeface="Calibri" panose="020F0502020204030204" pitchFamily="34" charset="0"/>
                <a:cs typeface="Times New Roman"/>
              </a:rPr>
              <a:t>оз</a:t>
            </a:r>
            <a:r>
              <a:rPr sz="2400" spc="-20" dirty="0" err="1" smtClean="0">
                <a:latin typeface="Calibri" panose="020F0502020204030204" pitchFamily="34" charset="0"/>
                <a:cs typeface="Times New Roman"/>
              </a:rPr>
              <a:t>ици</a:t>
            </a:r>
            <a:r>
              <a:rPr sz="2400" spc="-15" dirty="0" err="1" smtClean="0">
                <a:latin typeface="Calibri" panose="020F0502020204030204" pitchFamily="34" charset="0"/>
                <a:cs typeface="Times New Roman"/>
              </a:rPr>
              <a:t>ю</a:t>
            </a:r>
            <a:r>
              <a:rPr sz="2400" spc="-15" dirty="0">
                <a:latin typeface="Calibri" panose="020F0502020204030204" pitchFamily="34" charset="0"/>
                <a:cs typeface="Times New Roman"/>
              </a:rPr>
              <a:t>;</a:t>
            </a:r>
            <a:endParaRPr sz="2400" dirty="0"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7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itchFamily="34" charset="0"/>
                <a:cs typeface="Calibri" pitchFamily="34" charset="0"/>
              </a:rPr>
              <a:t>Ч</a:t>
            </a:r>
            <a:r>
              <a:rPr lang="ru-RU" b="1" spc="-5" dirty="0">
                <a:latin typeface="Calibri" pitchFamily="34" charset="0"/>
                <a:cs typeface="Calibri" pitchFamily="34" charset="0"/>
              </a:rPr>
              <a:t>т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о </a:t>
            </a:r>
            <a:r>
              <a:rPr lang="ru-RU" b="1" spc="-5" dirty="0">
                <a:latin typeface="Calibri" pitchFamily="34" charset="0"/>
                <a:cs typeface="Calibri" pitchFamily="34" charset="0"/>
              </a:rPr>
              <a:t>м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ешает</a:t>
            </a:r>
            <a:r>
              <a:rPr lang="ru-RU" b="1" spc="-5" dirty="0">
                <a:latin typeface="Calibri" pitchFamily="34" charset="0"/>
                <a:cs typeface="Calibri" pitchFamily="34" charset="0"/>
              </a:rPr>
              <a:t> д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а</a:t>
            </a:r>
            <a:r>
              <a:rPr lang="ru-RU" b="1" spc="-5" dirty="0">
                <a:latin typeface="Calibri" pitchFamily="34" charset="0"/>
                <a:cs typeface="Calibri" pitchFamily="34" charset="0"/>
              </a:rPr>
              <a:t>т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ь о</a:t>
            </a:r>
            <a:r>
              <a:rPr lang="ru-RU" b="1" spc="-5" dirty="0">
                <a:latin typeface="Calibri" pitchFamily="34" charset="0"/>
                <a:cs typeface="Calibri" pitchFamily="34" charset="0"/>
              </a:rPr>
              <a:t>ц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е</a:t>
            </a:r>
            <a:r>
              <a:rPr lang="ru-RU" b="1" spc="-5" dirty="0">
                <a:latin typeface="Calibri" pitchFamily="34" charset="0"/>
                <a:cs typeface="Calibri" pitchFamily="34" charset="0"/>
              </a:rPr>
              <a:t>нк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у сущ</a:t>
            </a:r>
            <a:r>
              <a:rPr lang="ru-RU" b="1" spc="-5" dirty="0">
                <a:latin typeface="Calibri" pitchFamily="34" charset="0"/>
                <a:cs typeface="Calibri" pitchFamily="34" charset="0"/>
              </a:rPr>
              <a:t>е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с</a:t>
            </a:r>
            <a:r>
              <a:rPr lang="ru-RU" b="1" spc="-5" dirty="0">
                <a:latin typeface="Calibri" pitchFamily="34" charset="0"/>
                <a:cs typeface="Calibri" pitchFamily="34" charset="0"/>
              </a:rPr>
              <a:t>т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вующ</a:t>
            </a:r>
            <a:r>
              <a:rPr lang="ru-RU" b="1" spc="-5" dirty="0">
                <a:latin typeface="Calibri" pitchFamily="34" charset="0"/>
                <a:cs typeface="Calibri" pitchFamily="34" charset="0"/>
              </a:rPr>
              <a:t>и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</a:t>
            </a:r>
            <a:r>
              <a:rPr lang="ru-RU" b="1" spc="-5" dirty="0">
                <a:latin typeface="Calibri" pitchFamily="34" charset="0"/>
                <a:cs typeface="Calibri" pitchFamily="34" charset="0"/>
              </a:rPr>
              <a:t> ри</a:t>
            </a:r>
            <a:r>
              <a:rPr lang="ru-RU" b="1" spc="5" dirty="0">
                <a:latin typeface="Calibri" pitchFamily="34" charset="0"/>
                <a:cs typeface="Calibri" pitchFamily="34" charset="0"/>
              </a:rPr>
              <a:t>с</a:t>
            </a:r>
            <a:r>
              <a:rPr lang="ru-RU" b="1" spc="-5" dirty="0">
                <a:latin typeface="Calibri" pitchFamily="34" charset="0"/>
                <a:cs typeface="Calibri" pitchFamily="34" charset="0"/>
              </a:rPr>
              <a:t>к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а</a:t>
            </a:r>
            <a:r>
              <a:rPr lang="ru-RU" b="1" spc="-5" dirty="0">
                <a:latin typeface="Calibri" pitchFamily="34" charset="0"/>
                <a:cs typeface="Calibri" pitchFamily="34" charset="0"/>
              </a:rPr>
              <a:t>м?</a:t>
            </a:r>
            <a:endParaRPr lang="en-US" b="1" dirty="0"/>
          </a:p>
        </p:txBody>
      </p:sp>
      <p:sp>
        <p:nvSpPr>
          <p:cNvPr id="4" name="object 2"/>
          <p:cNvSpPr txBox="1"/>
          <p:nvPr/>
        </p:nvSpPr>
        <p:spPr>
          <a:xfrm>
            <a:off x="504568" y="1828799"/>
            <a:ext cx="8639432" cy="3508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00B050"/>
              </a:buClr>
              <a:buSzPct val="113000"/>
              <a:buFont typeface="Wingdings" panose="05000000000000000000" pitchFamily="2" charset="2"/>
              <a:buChar char="§"/>
              <a:tabLst>
                <a:tab pos="241935" algn="l"/>
              </a:tabLst>
            </a:pPr>
            <a:r>
              <a:rPr lang="ru-RU" sz="2400" spc="-20" dirty="0">
                <a:latin typeface="Calibri" panose="020F0502020204030204" pitchFamily="34" charset="0"/>
                <a:cs typeface="Times New Roman"/>
              </a:rPr>
              <a:t>Удовлетворение	отсутствием	</a:t>
            </a:r>
            <a:r>
              <a:rPr lang="ru-RU" sz="2400" spc="-20" dirty="0" smtClean="0">
                <a:latin typeface="Calibri" panose="020F0502020204030204" pitchFamily="34" charset="0"/>
                <a:cs typeface="Times New Roman"/>
              </a:rPr>
              <a:t>доказательств, </a:t>
            </a:r>
          </a:p>
          <a:p>
            <a:pPr marL="12700">
              <a:lnSpc>
                <a:spcPct val="100000"/>
              </a:lnSpc>
              <a:buClr>
                <a:srgbClr val="00B050"/>
              </a:buClr>
              <a:buSzPct val="113000"/>
              <a:tabLst>
                <a:tab pos="241935" algn="l"/>
              </a:tabLst>
            </a:pPr>
            <a:r>
              <a:rPr lang="ru-RU" sz="2400" spc="-20" dirty="0" smtClean="0">
                <a:latin typeface="Calibri" panose="020F0502020204030204" pitchFamily="34" charset="0"/>
                <a:cs typeface="Times New Roman"/>
              </a:rPr>
              <a:t>     вместо  их поиска</a:t>
            </a:r>
            <a:r>
              <a:rPr lang="ru-RU" sz="2400" spc="-20" dirty="0">
                <a:latin typeface="Calibri" panose="020F0502020204030204" pitchFamily="34" charset="0"/>
                <a:cs typeface="Times New Roman"/>
              </a:rPr>
              <a:t>	</a:t>
            </a:r>
            <a:endParaRPr lang="ru-RU" sz="2400" spc="-20" dirty="0" smtClean="0">
              <a:latin typeface="Calibri" panose="020F0502020204030204" pitchFamily="34" charset="0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B050"/>
              </a:buClr>
              <a:buSzPct val="113000"/>
              <a:buFont typeface="Wingdings" panose="05000000000000000000" pitchFamily="2" charset="2"/>
              <a:buChar char="§"/>
              <a:tabLst>
                <a:tab pos="241935" algn="l"/>
              </a:tabLst>
            </a:pPr>
            <a:r>
              <a:rPr lang="ru-RU" sz="2400" spc="-20" dirty="0" smtClean="0">
                <a:latin typeface="Calibri" panose="020F0502020204030204" pitchFamily="34" charset="0"/>
                <a:cs typeface="Times New Roman"/>
              </a:rPr>
              <a:t>Внимание </a:t>
            </a:r>
            <a:r>
              <a:rPr lang="ru-RU" sz="2400" spc="-20" dirty="0">
                <a:latin typeface="Calibri" panose="020F0502020204030204" pitchFamily="34" charset="0"/>
                <a:cs typeface="Times New Roman"/>
              </a:rPr>
              <a:t>только к свершившимся негативным </a:t>
            </a:r>
            <a:r>
              <a:rPr lang="ru-RU" sz="2400" spc="-20" dirty="0" smtClean="0">
                <a:latin typeface="Calibri" panose="020F0502020204030204" pitchFamily="34" charset="0"/>
                <a:cs typeface="Times New Roman"/>
              </a:rPr>
              <a:t>событиям</a:t>
            </a:r>
          </a:p>
          <a:p>
            <a:pPr marL="355600" indent="-342900">
              <a:lnSpc>
                <a:spcPct val="100000"/>
              </a:lnSpc>
              <a:buClr>
                <a:srgbClr val="00B050"/>
              </a:buClr>
              <a:buSzPct val="113000"/>
              <a:buFont typeface="Wingdings" panose="05000000000000000000" pitchFamily="2" charset="2"/>
              <a:buChar char="§"/>
              <a:tabLst>
                <a:tab pos="241935" algn="l"/>
              </a:tabLst>
            </a:pPr>
            <a:r>
              <a:rPr lang="ru-RU" sz="2400" spc="-20" dirty="0" smtClean="0">
                <a:latin typeface="Calibri" panose="020F0502020204030204" pitchFamily="34" charset="0"/>
                <a:cs typeface="Times New Roman"/>
              </a:rPr>
              <a:t>Опасность </a:t>
            </a:r>
            <a:r>
              <a:rPr lang="ru-RU" sz="2400" spc="-20" dirty="0">
                <a:latin typeface="Calibri" panose="020F0502020204030204" pitchFamily="34" charset="0"/>
                <a:cs typeface="Times New Roman"/>
              </a:rPr>
              <a:t>ретроспективной </a:t>
            </a:r>
            <a:r>
              <a:rPr lang="ru-RU" sz="2400" spc="-20" dirty="0" smtClean="0">
                <a:latin typeface="Calibri" panose="020F0502020204030204" pitchFamily="34" charset="0"/>
                <a:cs typeface="Times New Roman"/>
              </a:rPr>
              <a:t>оценки</a:t>
            </a:r>
            <a:endParaRPr lang="ru-RU" sz="2400" spc="-20" dirty="0">
              <a:latin typeface="Calibri" panose="020F0502020204030204" pitchFamily="34" charset="0"/>
              <a:cs typeface="Times New Roman"/>
            </a:endParaRPr>
          </a:p>
          <a:p>
            <a:pPr marL="355600" marR="5080" indent="-342900">
              <a:lnSpc>
                <a:spcPct val="110200"/>
              </a:lnSpc>
              <a:buClr>
                <a:srgbClr val="00B050"/>
              </a:buClr>
              <a:buSzPct val="113000"/>
              <a:buFont typeface="Wingdings" panose="05000000000000000000" pitchFamily="2" charset="2"/>
              <a:buChar char="§"/>
              <a:tabLst>
                <a:tab pos="241935" algn="l"/>
              </a:tabLst>
            </a:pPr>
            <a:r>
              <a:rPr lang="ru-RU" sz="2400" spc="-10" dirty="0" smtClean="0">
                <a:latin typeface="Calibri" panose="020F0502020204030204" pitchFamily="34" charset="0"/>
                <a:cs typeface="Times New Roman"/>
              </a:rPr>
              <a:t>Расстановка приоритетов. За </a:t>
            </a:r>
            <a:r>
              <a:rPr lang="ru-RU" sz="2400" spc="-10" dirty="0">
                <a:latin typeface="Calibri" panose="020F0502020204030204" pitchFamily="34" charset="0"/>
                <a:cs typeface="Times New Roman"/>
              </a:rPr>
              <a:t>одним мероприятием часто игнорируется работа по другим </a:t>
            </a:r>
            <a:r>
              <a:rPr lang="ru-RU" sz="2400" spc="-10" dirty="0" smtClean="0">
                <a:latin typeface="Calibri" panose="020F0502020204030204" pitchFamily="34" charset="0"/>
                <a:cs typeface="Times New Roman"/>
              </a:rPr>
              <a:t>проблемам</a:t>
            </a:r>
            <a:endParaRPr lang="ru-RU" sz="2400" spc="-10" dirty="0">
              <a:latin typeface="Calibri" panose="020F0502020204030204" pitchFamily="34" charset="0"/>
              <a:cs typeface="Times New Roman"/>
            </a:endParaRPr>
          </a:p>
          <a:p>
            <a:pPr marL="355600" marR="5080" indent="-342900">
              <a:lnSpc>
                <a:spcPct val="110200"/>
              </a:lnSpc>
              <a:buClr>
                <a:srgbClr val="00B050"/>
              </a:buClr>
              <a:buSzPct val="113000"/>
              <a:buFont typeface="Wingdings" panose="05000000000000000000" pitchFamily="2" charset="2"/>
              <a:buChar char="§"/>
              <a:tabLst>
                <a:tab pos="241935" algn="l"/>
              </a:tabLst>
            </a:pPr>
            <a:r>
              <a:rPr lang="ru-RU" sz="2400" spc="-10" dirty="0">
                <a:latin typeface="Calibri" panose="020F0502020204030204" pitchFamily="34" charset="0"/>
                <a:cs typeface="Times New Roman"/>
              </a:rPr>
              <a:t>Принятие краткосрочных решений, </a:t>
            </a:r>
            <a:r>
              <a:rPr lang="ru-RU" sz="2400" spc="-10" dirty="0" smtClean="0">
                <a:latin typeface="Calibri" panose="020F0502020204030204" pitchFamily="34" charset="0"/>
                <a:cs typeface="Times New Roman"/>
              </a:rPr>
              <a:t>которые могут усугубить </a:t>
            </a:r>
            <a:r>
              <a:rPr lang="ru-RU" sz="2400" spc="-10" dirty="0">
                <a:latin typeface="Calibri" panose="020F0502020204030204" pitchFamily="34" charset="0"/>
                <a:cs typeface="Times New Roman"/>
              </a:rPr>
              <a:t>проблемы в </a:t>
            </a:r>
            <a:r>
              <a:rPr lang="ru-RU" sz="2400" spc="-10" dirty="0" smtClean="0">
                <a:latin typeface="Calibri" panose="020F0502020204030204" pitchFamily="34" charset="0"/>
                <a:cs typeface="Times New Roman"/>
              </a:rPr>
              <a:t>будущем</a:t>
            </a:r>
            <a:endParaRPr lang="ru-RU" sz="2400" spc="-10" dirty="0">
              <a:latin typeface="Calibri" panose="020F0502020204030204" pitchFamily="34" charset="0"/>
              <a:cs typeface="Times New Roman"/>
            </a:endParaRPr>
          </a:p>
          <a:p>
            <a:pPr marL="355600" marR="5080" indent="-342900">
              <a:lnSpc>
                <a:spcPct val="110200"/>
              </a:lnSpc>
              <a:buClr>
                <a:srgbClr val="00B050"/>
              </a:buClr>
              <a:buSzPct val="113000"/>
              <a:buFont typeface="Wingdings" panose="05000000000000000000" pitchFamily="2" charset="2"/>
              <a:buChar char="§"/>
              <a:tabLst>
                <a:tab pos="241935" algn="l"/>
              </a:tabLst>
            </a:pPr>
            <a:r>
              <a:rPr lang="ru-RU" sz="2400" spc="-10" dirty="0">
                <a:latin typeface="Calibri" panose="020F0502020204030204" pitchFamily="34" charset="0"/>
                <a:cs typeface="Times New Roman"/>
              </a:rPr>
              <a:t>Сокрытие фактов и негативное бездействие персонала.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18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gray">
          <a:xfrm>
            <a:off x="1398590" y="4990637"/>
            <a:ext cx="7145651" cy="7624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Calibri" pitchFamily="34" charset="0"/>
                <a:cs typeface="Calibri" pitchFamily="34" charset="0"/>
              </a:rPr>
              <a:t>Документировать всю собранную информацию</a:t>
            </a:r>
            <a:endParaRPr lang="en-US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gray">
          <a:xfrm>
            <a:off x="1348872" y="3846975"/>
            <a:ext cx="7261728" cy="7624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Calibri" pitchFamily="34" charset="0"/>
                <a:cs typeface="Calibri" pitchFamily="34" charset="0"/>
              </a:rPr>
              <a:t>Использовать  опыт  сотрудников  компании.  </a:t>
            </a:r>
          </a:p>
          <a:p>
            <a:pPr algn="ctr" eaLnBrk="0" hangingPunct="0"/>
            <a:r>
              <a:rPr lang="ru-RU" b="1" dirty="0" smtClean="0">
                <a:latin typeface="Calibri" pitchFamily="34" charset="0"/>
                <a:cs typeface="Calibri" pitchFamily="34" charset="0"/>
              </a:rPr>
              <a:t>Провести  интервью работников и руководителей.</a:t>
            </a:r>
          </a:p>
        </p:txBody>
      </p:sp>
      <p:sp>
        <p:nvSpPr>
          <p:cNvPr id="86025" name="AutoShape 9"/>
          <p:cNvSpPr>
            <a:spLocks noChangeArrowheads="1"/>
          </p:cNvSpPr>
          <p:nvPr/>
        </p:nvSpPr>
        <p:spPr bwMode="gray">
          <a:xfrm>
            <a:off x="1348872" y="2590800"/>
            <a:ext cx="7261728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Calibri" pitchFamily="34" charset="0"/>
                <a:cs typeface="Calibri" pitchFamily="34" charset="0"/>
              </a:rPr>
              <a:t>Привлечь опытных специалистов и оценить воздействие </a:t>
            </a:r>
          </a:p>
          <a:p>
            <a:pPr algn="ctr" eaLnBrk="0" hangingPunct="0"/>
            <a:r>
              <a:rPr lang="ru-RU" b="1" dirty="0" smtClean="0">
                <a:latin typeface="Calibri" pitchFamily="34" charset="0"/>
                <a:cs typeface="Calibri" pitchFamily="34" charset="0"/>
              </a:rPr>
              <a:t>внешних и внутренних факторов. Определить размер возможного </a:t>
            </a:r>
          </a:p>
          <a:p>
            <a:pPr algn="ctr" eaLnBrk="0" hangingPunct="0"/>
            <a:r>
              <a:rPr lang="ru-RU" b="1" dirty="0" smtClean="0">
                <a:latin typeface="Calibri" pitchFamily="34" charset="0"/>
                <a:cs typeface="Calibri" pitchFamily="34" charset="0"/>
              </a:rPr>
              <a:t>ущерба и вероятность его наступления.</a:t>
            </a:r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gray">
          <a:xfrm>
            <a:off x="1348872" y="1547740"/>
            <a:ext cx="7261728" cy="7624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b="1" dirty="0" smtClean="0">
                <a:latin typeface="Calibri" pitchFamily="34" charset="0"/>
                <a:cs typeface="Calibri" pitchFamily="34" charset="0"/>
              </a:rPr>
              <a:t>Стру</a:t>
            </a:r>
            <a:r>
              <a:rPr lang="ru-RU" b="1" spc="-5" dirty="0" smtClean="0">
                <a:latin typeface="Calibri" pitchFamily="34" charset="0"/>
                <a:cs typeface="Calibri" pitchFamily="34" charset="0"/>
              </a:rPr>
              <a:t>к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т</a:t>
            </a:r>
            <a:r>
              <a:rPr lang="ru-RU" b="1" spc="-5" dirty="0" smtClean="0">
                <a:latin typeface="Calibri" pitchFamily="34" charset="0"/>
                <a:cs typeface="Calibri" pitchFamily="34" charset="0"/>
              </a:rPr>
              <a:t>у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рирова</a:t>
            </a:r>
            <a:r>
              <a:rPr lang="ru-RU" b="1" spc="-5" dirty="0" smtClean="0">
                <a:latin typeface="Calibri" pitchFamily="34" charset="0"/>
                <a:cs typeface="Calibri" pitchFamily="34" charset="0"/>
              </a:rPr>
              <a:t>т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ь </a:t>
            </a:r>
            <a:r>
              <a:rPr lang="ru-RU" b="1" spc="5" dirty="0" smtClean="0">
                <a:latin typeface="Calibri" pitchFamily="34" charset="0"/>
                <a:cs typeface="Calibri" pitchFamily="34" charset="0"/>
              </a:rPr>
              <a:t>п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роце</a:t>
            </a:r>
            <a:r>
              <a:rPr lang="ru-RU" b="1" spc="-5" dirty="0" smtClean="0">
                <a:latin typeface="Calibri" pitchFamily="34" charset="0"/>
                <a:cs typeface="Calibri" pitchFamily="34" charset="0"/>
              </a:rPr>
              <a:t>с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сы, несущие рис</a:t>
            </a:r>
            <a:r>
              <a:rPr lang="ru-RU" b="1" spc="-5" dirty="0" smtClean="0">
                <a:latin typeface="Calibri" pitchFamily="34" charset="0"/>
                <a:cs typeface="Calibri" pitchFamily="34" charset="0"/>
              </a:rPr>
              <a:t>к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и с у</a:t>
            </a:r>
            <a:r>
              <a:rPr lang="ru-RU" b="1" spc="-5" dirty="0" smtClean="0">
                <a:latin typeface="Calibri" pitchFamily="34" charset="0"/>
                <a:cs typeface="Calibri" pitchFamily="34" charset="0"/>
              </a:rPr>
              <a:t>ч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етом </a:t>
            </a:r>
          </a:p>
          <a:p>
            <a:pPr algn="ctr" eaLnBrk="0" hangingPunct="0"/>
            <a:r>
              <a:rPr lang="ru-RU" b="1" dirty="0" smtClean="0">
                <a:latin typeface="Calibri" pitchFamily="34" charset="0"/>
                <a:cs typeface="Calibri" pitchFamily="34" charset="0"/>
              </a:rPr>
              <a:t>индивиду</a:t>
            </a:r>
            <a:r>
              <a:rPr lang="ru-RU" b="1" spc="-5" dirty="0" smtClean="0">
                <a:latin typeface="Calibri" pitchFamily="34" charset="0"/>
                <a:cs typeface="Calibri" pitchFamily="34" charset="0"/>
              </a:rPr>
              <a:t>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л</a:t>
            </a:r>
            <a:r>
              <a:rPr lang="ru-RU" b="1" spc="-5" dirty="0" smtClean="0">
                <a:latin typeface="Calibri" pitchFamily="34" charset="0"/>
                <a:cs typeface="Calibri" pitchFamily="34" charset="0"/>
              </a:rPr>
              <a:t>ь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ной спе</a:t>
            </a:r>
            <a:r>
              <a:rPr lang="ru-RU" b="1" spc="-10" dirty="0" smtClean="0">
                <a:latin typeface="Calibri" pitchFamily="34" charset="0"/>
                <a:cs typeface="Calibri" pitchFamily="34" charset="0"/>
              </a:rPr>
              <a:t>ц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и</a:t>
            </a:r>
            <a:r>
              <a:rPr lang="ru-RU" b="1" spc="-5" dirty="0" smtClean="0">
                <a:latin typeface="Calibri" pitchFamily="34" charset="0"/>
                <a:cs typeface="Calibri" pitchFamily="34" charset="0"/>
              </a:rPr>
              <a:t>ф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ики В</a:t>
            </a:r>
            <a:r>
              <a:rPr lang="ru-RU" b="1" spc="-5" dirty="0" smtClean="0">
                <a:latin typeface="Calibri" pitchFamily="34" charset="0"/>
                <a:cs typeface="Calibri" pitchFamily="34" charset="0"/>
              </a:rPr>
              <a:t>а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шего пред</a:t>
            </a:r>
            <a:r>
              <a:rPr lang="ru-RU" b="1" spc="-10" dirty="0" smtClean="0">
                <a:latin typeface="Calibri" pitchFamily="34" charset="0"/>
                <a:cs typeface="Calibri" pitchFamily="34" charset="0"/>
              </a:rPr>
              <a:t>п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риятия</a:t>
            </a:r>
            <a:endParaRPr lang="en-US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914400" y="1605011"/>
            <a:ext cx="596613" cy="571831"/>
            <a:chOff x="2078" y="1680"/>
            <a:chExt cx="1615" cy="1615"/>
          </a:xfrm>
        </p:grpSpPr>
        <p:sp>
          <p:nvSpPr>
            <p:cNvPr id="86028" name="Oval 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6029" name="Oval 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6030" name="Oval 1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6031" name="Oval 1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6032" name="Oval 1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6033" name="Oval 1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934287" y="2786795"/>
            <a:ext cx="596613" cy="571831"/>
            <a:chOff x="2078" y="1680"/>
            <a:chExt cx="1615" cy="1615"/>
          </a:xfrm>
        </p:grpSpPr>
        <p:sp>
          <p:nvSpPr>
            <p:cNvPr id="86035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6036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6037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6038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6039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6040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934287" y="3885186"/>
            <a:ext cx="596613" cy="571831"/>
            <a:chOff x="2078" y="1680"/>
            <a:chExt cx="1615" cy="1615"/>
          </a:xfrm>
        </p:grpSpPr>
        <p:sp>
          <p:nvSpPr>
            <p:cNvPr id="86042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6043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6044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6045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6046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6047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86048" name="Group 32"/>
          <p:cNvGrpSpPr>
            <a:grpSpLocks/>
          </p:cNvGrpSpPr>
          <p:nvPr/>
        </p:nvGrpSpPr>
        <p:grpSpPr bwMode="auto">
          <a:xfrm>
            <a:off x="934287" y="5066969"/>
            <a:ext cx="596613" cy="571831"/>
            <a:chOff x="2078" y="1680"/>
            <a:chExt cx="1615" cy="1615"/>
          </a:xfrm>
        </p:grpSpPr>
        <p:sp>
          <p:nvSpPr>
            <p:cNvPr id="86049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6050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6051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6052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6053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6054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pc="-5" dirty="0" smtClean="0"/>
              <a:t>При</a:t>
            </a:r>
            <a:r>
              <a:rPr lang="ru-RU" spc="5" dirty="0" smtClean="0"/>
              <a:t>ч</a:t>
            </a:r>
            <a:r>
              <a:rPr lang="ru-RU" spc="-5" dirty="0" smtClean="0"/>
              <a:t>инн</a:t>
            </a:r>
            <a:r>
              <a:rPr lang="ru-RU" dirty="0" smtClean="0"/>
              <a:t>о</a:t>
            </a:r>
            <a:r>
              <a:rPr lang="ru-RU" spc="5" dirty="0" smtClean="0"/>
              <a:t> </a:t>
            </a:r>
            <a:r>
              <a:rPr lang="ru-RU" dirty="0"/>
              <a:t>– с</a:t>
            </a:r>
            <a:r>
              <a:rPr lang="ru-RU" spc="-5" dirty="0"/>
              <a:t>лед</a:t>
            </a:r>
            <a:r>
              <a:rPr lang="ru-RU" dirty="0"/>
              <a:t>с</a:t>
            </a:r>
            <a:r>
              <a:rPr lang="ru-RU" spc="-5" dirty="0"/>
              <a:t>т</a:t>
            </a:r>
            <a:r>
              <a:rPr lang="ru-RU" dirty="0"/>
              <a:t>ве</a:t>
            </a:r>
            <a:r>
              <a:rPr lang="ru-RU" spc="-5" dirty="0"/>
              <a:t>нн</a:t>
            </a:r>
            <a:r>
              <a:rPr lang="ru-RU" dirty="0"/>
              <a:t>ый а</a:t>
            </a:r>
            <a:r>
              <a:rPr lang="ru-RU" spc="-5" dirty="0"/>
              <a:t>н</a:t>
            </a:r>
            <a:r>
              <a:rPr lang="ru-RU" dirty="0"/>
              <a:t>ал</a:t>
            </a:r>
            <a:r>
              <a:rPr lang="ru-RU" spc="-5" dirty="0"/>
              <a:t>из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6041" name="Группа 86040"/>
          <p:cNvGrpSpPr/>
          <p:nvPr/>
        </p:nvGrpSpPr>
        <p:grpSpPr>
          <a:xfrm>
            <a:off x="1600200" y="1447800"/>
            <a:ext cx="6820701" cy="4724400"/>
            <a:chOff x="1789899" y="1447800"/>
            <a:chExt cx="5969476" cy="4050032"/>
          </a:xfrm>
        </p:grpSpPr>
        <p:sp>
          <p:nvSpPr>
            <p:cNvPr id="37" name="object 3"/>
            <p:cNvSpPr/>
            <p:nvPr/>
          </p:nvSpPr>
          <p:spPr>
            <a:xfrm>
              <a:off x="1791252" y="1447800"/>
              <a:ext cx="5968123" cy="40474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825240" y="2692400"/>
              <a:ext cx="762000" cy="381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900" b="1" dirty="0">
                  <a:solidFill>
                    <a:srgbClr val="003399"/>
                  </a:solidFill>
                  <a:latin typeface="Calibri" pitchFamily="34" charset="0"/>
                  <a:cs typeface="Calibri" pitchFamily="34" charset="0"/>
                </a:rPr>
                <a:t>ПРИЧИНА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825240" y="3281047"/>
              <a:ext cx="762000" cy="381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900" b="1" dirty="0">
                  <a:solidFill>
                    <a:srgbClr val="003399"/>
                  </a:solidFill>
                  <a:latin typeface="Calibri" pitchFamily="34" charset="0"/>
                  <a:cs typeface="Calibri" pitchFamily="34" charset="0"/>
                </a:rPr>
                <a:t>ПРИЧИНА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840480" y="3906520"/>
              <a:ext cx="762000" cy="381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900" b="1" dirty="0">
                  <a:solidFill>
                    <a:srgbClr val="003399"/>
                  </a:solidFill>
                  <a:latin typeface="Calibri" pitchFamily="34" charset="0"/>
                  <a:cs typeface="Calibri" pitchFamily="34" charset="0"/>
                </a:rPr>
                <a:t>ПРИЧИНА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840480" y="1752600"/>
              <a:ext cx="762000" cy="381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003399"/>
                  </a:solidFill>
                  <a:latin typeface="Calibri" pitchFamily="34" charset="0"/>
                  <a:cs typeface="Calibri" pitchFamily="34" charset="0"/>
                </a:rPr>
                <a:t>ПРИЧИНА</a:t>
              </a:r>
              <a:endParaRPr lang="ru-RU" sz="900" b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29200" y="2171700"/>
              <a:ext cx="990600" cy="5105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>
                  <a:solidFill>
                    <a:srgbClr val="003399"/>
                  </a:solidFill>
                  <a:latin typeface="Calibri" pitchFamily="34" charset="0"/>
                  <a:cs typeface="Calibri" pitchFamily="34" charset="0"/>
                </a:rPr>
                <a:t>Категория причин 1</a:t>
              </a:r>
              <a:endParaRPr lang="ru-RU" sz="1000" b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029200" y="4657090"/>
              <a:ext cx="990600" cy="5105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000" b="1" dirty="0">
                  <a:solidFill>
                    <a:srgbClr val="003399"/>
                  </a:solidFill>
                  <a:latin typeface="Calibri" pitchFamily="34" charset="0"/>
                  <a:cs typeface="Calibri" pitchFamily="34" charset="0"/>
                </a:rPr>
                <a:t>Категория причин </a:t>
              </a:r>
              <a:r>
                <a:rPr lang="ru-RU" sz="1000" b="1" dirty="0" smtClean="0">
                  <a:solidFill>
                    <a:srgbClr val="003399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ru-RU" sz="1000" b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019040" y="3537903"/>
              <a:ext cx="990600" cy="5105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000" b="1" dirty="0">
                  <a:solidFill>
                    <a:srgbClr val="003399"/>
                  </a:solidFill>
                  <a:latin typeface="Calibri" pitchFamily="34" charset="0"/>
                  <a:cs typeface="Calibri" pitchFamily="34" charset="0"/>
                </a:rPr>
                <a:t>Категория причин </a:t>
              </a:r>
              <a:r>
                <a:rPr lang="ru-RU" sz="1000" b="1" dirty="0" smtClean="0">
                  <a:solidFill>
                    <a:srgbClr val="003399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ru-RU" sz="1000" b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810000" y="4964432"/>
              <a:ext cx="762000" cy="381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900" b="1" dirty="0">
                  <a:solidFill>
                    <a:srgbClr val="003399"/>
                  </a:solidFill>
                  <a:latin typeface="Calibri" pitchFamily="34" charset="0"/>
                  <a:cs typeface="Calibri" pitchFamily="34" charset="0"/>
                </a:rPr>
                <a:t>ПРИЧИНА</a:t>
              </a:r>
            </a:p>
          </p:txBody>
        </p:sp>
        <p:sp>
          <p:nvSpPr>
            <p:cNvPr id="86016" name="Прямоугольник 86015"/>
            <p:cNvSpPr/>
            <p:nvPr/>
          </p:nvSpPr>
          <p:spPr>
            <a:xfrm>
              <a:off x="6705600" y="3547747"/>
              <a:ext cx="1053775" cy="49085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b="1" dirty="0" smtClean="0"/>
                <a:t>СЛЕДСТВИЕ</a:t>
              </a:r>
              <a:endParaRPr lang="ru-RU" sz="1100" b="1" dirty="0"/>
            </a:p>
          </p:txBody>
        </p:sp>
        <p:sp>
          <p:nvSpPr>
            <p:cNvPr id="86040" name="Прямоугольник 86039"/>
            <p:cNvSpPr/>
            <p:nvPr/>
          </p:nvSpPr>
          <p:spPr>
            <a:xfrm>
              <a:off x="1828800" y="1447800"/>
              <a:ext cx="990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828800" y="1790700"/>
              <a:ext cx="990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1811655" y="2133600"/>
              <a:ext cx="1007745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1811655" y="2540000"/>
              <a:ext cx="990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1791252" y="2921000"/>
              <a:ext cx="990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1791252" y="3319147"/>
              <a:ext cx="990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1791252" y="3733800"/>
              <a:ext cx="990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791252" y="4127500"/>
              <a:ext cx="990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1791252" y="4495800"/>
              <a:ext cx="990600" cy="304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789899" y="4836795"/>
              <a:ext cx="990600" cy="2908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791252" y="5181600"/>
              <a:ext cx="990600" cy="3162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14851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pc="-5" dirty="0">
                <a:latin typeface="Calibri" pitchFamily="34" charset="0"/>
                <a:cs typeface="Calibri" pitchFamily="34" charset="0"/>
              </a:rPr>
              <a:t>Ри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ск 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п</a:t>
            </a:r>
            <a:r>
              <a:rPr lang="ru-RU" dirty="0">
                <a:latin typeface="Calibri" pitchFamily="34" charset="0"/>
                <a:cs typeface="Calibri" pitchFamily="34" charset="0"/>
              </a:rPr>
              <a:t>о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л</a:t>
            </a:r>
            <a:r>
              <a:rPr lang="ru-RU" spc="5" dirty="0">
                <a:latin typeface="Calibri" pitchFamily="34" charset="0"/>
                <a:cs typeface="Calibri" pitchFamily="34" charset="0"/>
              </a:rPr>
              <a:t>у</a:t>
            </a:r>
            <a:r>
              <a:rPr lang="ru-RU" dirty="0">
                <a:latin typeface="Calibri" pitchFamily="34" charset="0"/>
                <a:cs typeface="Calibri" pitchFamily="34" charset="0"/>
              </a:rPr>
              <a:t>че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я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шт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р</a:t>
            </a:r>
            <a:r>
              <a:rPr lang="ru-RU" dirty="0">
                <a:latin typeface="Calibri" pitchFamily="34" charset="0"/>
                <a:cs typeface="Calibri" pitchFamily="34" charset="0"/>
              </a:rPr>
              <a:t>афн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ы</a:t>
            </a:r>
            <a:r>
              <a:rPr lang="ru-RU" dirty="0">
                <a:latin typeface="Calibri" pitchFamily="34" charset="0"/>
                <a:cs typeface="Calibri" pitchFamily="34" charset="0"/>
              </a:rPr>
              <a:t>х са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нк</a:t>
            </a:r>
            <a:r>
              <a:rPr lang="ru-RU" dirty="0">
                <a:latin typeface="Calibri" pitchFamily="34" charset="0"/>
                <a:cs typeface="Calibri" pitchFamily="34" charset="0"/>
              </a:rPr>
              <a:t>ций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со с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о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р</a:t>
            </a:r>
            <a:r>
              <a:rPr lang="ru-RU" spc="5" dirty="0">
                <a:latin typeface="Calibri" pitchFamily="34" charset="0"/>
                <a:cs typeface="Calibri" pitchFamily="34" charset="0"/>
              </a:rPr>
              <a:t>о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н</a:t>
            </a:r>
            <a:r>
              <a:rPr lang="ru-RU" dirty="0">
                <a:latin typeface="Calibri" pitchFamily="34" charset="0"/>
                <a:cs typeface="Calibri" pitchFamily="34" charset="0"/>
              </a:rPr>
              <a:t>ы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Г</a:t>
            </a:r>
            <a:r>
              <a:rPr lang="ru-RU" spc="-5" dirty="0">
                <a:latin typeface="Calibri" pitchFamily="34" charset="0"/>
                <a:cs typeface="Calibri" pitchFamily="34" charset="0"/>
              </a:rPr>
              <a:t>ИТ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2" name="AutoShape 54"/>
          <p:cNvSpPr>
            <a:spLocks noChangeArrowheads="1"/>
          </p:cNvSpPr>
          <p:nvPr/>
        </p:nvSpPr>
        <p:spPr bwMode="ltGray">
          <a:xfrm rot="5400000">
            <a:off x="-2619732" y="1290282"/>
            <a:ext cx="5129213" cy="5139450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4549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AutoShape 55"/>
          <p:cNvSpPr>
            <a:spLocks noChangeArrowheads="1"/>
          </p:cNvSpPr>
          <p:nvPr/>
        </p:nvSpPr>
        <p:spPr bwMode="ltGray">
          <a:xfrm rot="5400000" flipH="1">
            <a:off x="-2143041" y="1758689"/>
            <a:ext cx="4287002" cy="423470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AutoShape 53"/>
          <p:cNvSpPr>
            <a:spLocks noChangeArrowheads="1"/>
          </p:cNvSpPr>
          <p:nvPr/>
        </p:nvSpPr>
        <p:spPr bwMode="gray">
          <a:xfrm>
            <a:off x="2097640" y="5121526"/>
            <a:ext cx="5392050" cy="44662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algn="ctr">
            <a:solidFill>
              <a:srgbClr val="FF99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Инструктажи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AutoShape 78"/>
          <p:cNvSpPr>
            <a:spLocks noChangeArrowheads="1"/>
          </p:cNvSpPr>
          <p:nvPr/>
        </p:nvSpPr>
        <p:spPr bwMode="gray">
          <a:xfrm>
            <a:off x="2470310" y="4452248"/>
            <a:ext cx="5392050" cy="46133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algn="ctr">
            <a:solidFill>
              <a:srgbClr val="FF99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Специальная оценка условий труда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AutoShape 81"/>
          <p:cNvSpPr>
            <a:spLocks noChangeArrowheads="1"/>
          </p:cNvSpPr>
          <p:nvPr/>
        </p:nvSpPr>
        <p:spPr bwMode="gray">
          <a:xfrm>
            <a:off x="2423585" y="2564904"/>
            <a:ext cx="5392050" cy="451622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algn="ctr">
            <a:solidFill>
              <a:srgbClr val="FF99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34" name="AutoShape 84"/>
          <p:cNvSpPr>
            <a:spLocks noChangeArrowheads="1"/>
          </p:cNvSpPr>
          <p:nvPr/>
        </p:nvSpPr>
        <p:spPr bwMode="gray">
          <a:xfrm>
            <a:off x="2063545" y="1916832"/>
            <a:ext cx="5392050" cy="46480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algn="ctr">
            <a:solidFill>
              <a:srgbClr val="FF99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endParaRPr lang="en-US" b="1" dirty="0"/>
          </a:p>
        </p:txBody>
      </p:sp>
      <p:sp>
        <p:nvSpPr>
          <p:cNvPr id="35" name="AutoShape 87"/>
          <p:cNvSpPr>
            <a:spLocks noChangeArrowheads="1"/>
          </p:cNvSpPr>
          <p:nvPr/>
        </p:nvSpPr>
        <p:spPr bwMode="gray">
          <a:xfrm>
            <a:off x="1340810" y="1268760"/>
            <a:ext cx="5392050" cy="46480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algn="ctr">
            <a:solidFill>
              <a:srgbClr val="FF99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endParaRPr lang="en-US" b="1" dirty="0"/>
          </a:p>
        </p:txBody>
      </p:sp>
      <p:grpSp>
        <p:nvGrpSpPr>
          <p:cNvPr id="36" name="Group 88"/>
          <p:cNvGrpSpPr>
            <a:grpSpLocks/>
          </p:cNvGrpSpPr>
          <p:nvPr/>
        </p:nvGrpSpPr>
        <p:grpSpPr bwMode="auto">
          <a:xfrm>
            <a:off x="971600" y="1368659"/>
            <a:ext cx="464832" cy="395537"/>
            <a:chOff x="2078" y="1680"/>
            <a:chExt cx="1615" cy="1615"/>
          </a:xfrm>
        </p:grpSpPr>
        <p:sp>
          <p:nvSpPr>
            <p:cNvPr id="65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6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7" name="Oval 9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8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9" name="Oval 9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70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37" name="Group 95"/>
          <p:cNvGrpSpPr>
            <a:grpSpLocks/>
          </p:cNvGrpSpPr>
          <p:nvPr/>
        </p:nvGrpSpPr>
        <p:grpSpPr bwMode="auto">
          <a:xfrm>
            <a:off x="1691680" y="2009124"/>
            <a:ext cx="464832" cy="395537"/>
            <a:chOff x="2078" y="1680"/>
            <a:chExt cx="1615" cy="1615"/>
          </a:xfrm>
        </p:grpSpPr>
        <p:sp>
          <p:nvSpPr>
            <p:cNvPr id="59" name="Oval 9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0" name="Oval 9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61" name="Oval 9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2" name="Oval 9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3" name="Oval 10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64" name="Oval 10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38" name="Group 102"/>
          <p:cNvGrpSpPr>
            <a:grpSpLocks/>
          </p:cNvGrpSpPr>
          <p:nvPr/>
        </p:nvGrpSpPr>
        <p:grpSpPr bwMode="auto">
          <a:xfrm>
            <a:off x="2051720" y="2644010"/>
            <a:ext cx="464832" cy="395537"/>
            <a:chOff x="2078" y="1680"/>
            <a:chExt cx="1615" cy="1615"/>
          </a:xfrm>
        </p:grpSpPr>
        <p:sp>
          <p:nvSpPr>
            <p:cNvPr id="53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4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5" name="Oval 10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6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7" name="Oval 10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8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39" name="Group 109"/>
          <p:cNvGrpSpPr>
            <a:grpSpLocks/>
          </p:cNvGrpSpPr>
          <p:nvPr/>
        </p:nvGrpSpPr>
        <p:grpSpPr bwMode="auto">
          <a:xfrm>
            <a:off x="2059708" y="4518048"/>
            <a:ext cx="464832" cy="395537"/>
            <a:chOff x="2078" y="1680"/>
            <a:chExt cx="1615" cy="1615"/>
          </a:xfrm>
        </p:grpSpPr>
        <p:sp>
          <p:nvSpPr>
            <p:cNvPr id="47" name="Oval 1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8" name="Oval 1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9" name="Oval 11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0" name="Oval 11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1" name="Oval 11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52" name="Oval 11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40" name="Group 116"/>
          <p:cNvGrpSpPr>
            <a:grpSpLocks/>
          </p:cNvGrpSpPr>
          <p:nvPr/>
        </p:nvGrpSpPr>
        <p:grpSpPr bwMode="auto">
          <a:xfrm>
            <a:off x="1725191" y="5195639"/>
            <a:ext cx="433843" cy="395537"/>
            <a:chOff x="2078" y="1680"/>
            <a:chExt cx="1615" cy="1615"/>
          </a:xfrm>
        </p:grpSpPr>
        <p:sp>
          <p:nvSpPr>
            <p:cNvPr id="41" name="Oval 1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2" name="Oval 1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3" name="Oval 11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4" name="Oval 12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5" name="Oval 12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6" name="Oval 1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74" name="AutoShape 81"/>
          <p:cNvSpPr>
            <a:spLocks noChangeArrowheads="1"/>
          </p:cNvSpPr>
          <p:nvPr/>
        </p:nvSpPr>
        <p:spPr bwMode="gray">
          <a:xfrm>
            <a:off x="1479710" y="5781937"/>
            <a:ext cx="5392050" cy="52738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algn="ctr">
            <a:solidFill>
              <a:srgbClr val="FF99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ru-RU" sz="2000" b="1" dirty="0" smtClean="0"/>
              <a:t>Выплата заработной платы</a:t>
            </a:r>
            <a:endParaRPr lang="en-US" sz="2000" b="1" dirty="0"/>
          </a:p>
        </p:txBody>
      </p:sp>
      <p:grpSp>
        <p:nvGrpSpPr>
          <p:cNvPr id="75" name="Group 102"/>
          <p:cNvGrpSpPr>
            <a:grpSpLocks/>
          </p:cNvGrpSpPr>
          <p:nvPr/>
        </p:nvGrpSpPr>
        <p:grpSpPr bwMode="auto">
          <a:xfrm>
            <a:off x="1115616" y="5795165"/>
            <a:ext cx="464832" cy="395537"/>
            <a:chOff x="2078" y="1680"/>
            <a:chExt cx="1615" cy="1615"/>
          </a:xfrm>
        </p:grpSpPr>
        <p:sp>
          <p:nvSpPr>
            <p:cNvPr id="76" name="Oval 10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7" name="Oval 10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78" name="Oval 10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79" name="Oval 10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0" name="Oval 10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1" name="Oval 10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82" name="AutoShape 87"/>
          <p:cNvSpPr>
            <a:spLocks noChangeArrowheads="1"/>
          </p:cNvSpPr>
          <p:nvPr/>
        </p:nvSpPr>
        <p:spPr bwMode="gray">
          <a:xfrm>
            <a:off x="2636334" y="3858005"/>
            <a:ext cx="5392050" cy="43509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algn="ctr">
            <a:solidFill>
              <a:srgbClr val="FF99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endParaRPr lang="en-US" b="1" dirty="0"/>
          </a:p>
        </p:txBody>
      </p:sp>
      <p:grpSp>
        <p:nvGrpSpPr>
          <p:cNvPr id="83" name="Group 88"/>
          <p:cNvGrpSpPr>
            <a:grpSpLocks/>
          </p:cNvGrpSpPr>
          <p:nvPr/>
        </p:nvGrpSpPr>
        <p:grpSpPr bwMode="auto">
          <a:xfrm>
            <a:off x="2248974" y="3858005"/>
            <a:ext cx="464832" cy="395537"/>
            <a:chOff x="2078" y="1680"/>
            <a:chExt cx="1615" cy="1615"/>
          </a:xfrm>
        </p:grpSpPr>
        <p:sp>
          <p:nvSpPr>
            <p:cNvPr id="84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5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6" name="Oval 9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7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8" name="Oval 9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89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90" name="object 8"/>
          <p:cNvSpPr txBox="1"/>
          <p:nvPr/>
        </p:nvSpPr>
        <p:spPr>
          <a:xfrm>
            <a:off x="2629850" y="1318813"/>
            <a:ext cx="2988706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200" b="1" spc="-5" dirty="0" err="1">
                <a:latin typeface="Calibri"/>
                <a:cs typeface="Calibri"/>
              </a:rPr>
              <a:t>Л</a:t>
            </a:r>
            <a:r>
              <a:rPr sz="2200" b="1" dirty="0" err="1">
                <a:latin typeface="Calibri"/>
                <a:cs typeface="Calibri"/>
              </a:rPr>
              <a:t>о</a:t>
            </a:r>
            <a:r>
              <a:rPr sz="2200" b="1" spc="-5" dirty="0" err="1">
                <a:latin typeface="Calibri"/>
                <a:cs typeface="Calibri"/>
              </a:rPr>
              <a:t>к</a:t>
            </a:r>
            <a:r>
              <a:rPr sz="2200" b="1" dirty="0" err="1">
                <a:latin typeface="Calibri"/>
                <a:cs typeface="Calibri"/>
              </a:rPr>
              <a:t>а</a:t>
            </a:r>
            <a:r>
              <a:rPr sz="2200" b="1" spc="-10" dirty="0" err="1">
                <a:latin typeface="Calibri"/>
                <a:cs typeface="Calibri"/>
              </a:rPr>
              <a:t>л</a:t>
            </a:r>
            <a:r>
              <a:rPr sz="2200" b="1" spc="-5" dirty="0" err="1">
                <a:latin typeface="Calibri"/>
                <a:cs typeface="Calibri"/>
              </a:rPr>
              <a:t>ьны</a:t>
            </a:r>
            <a:r>
              <a:rPr sz="2200" b="1" dirty="0" err="1">
                <a:latin typeface="Calibri"/>
                <a:cs typeface="Calibri"/>
              </a:rPr>
              <a:t>е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dirty="0" smtClean="0">
                <a:latin typeface="Calibri"/>
                <a:cs typeface="Calibri"/>
              </a:rPr>
              <a:t>Н</a:t>
            </a:r>
            <a:r>
              <a:rPr lang="ru-RU" sz="2200" b="1" dirty="0" smtClean="0">
                <a:latin typeface="Calibri"/>
                <a:cs typeface="Calibri"/>
              </a:rPr>
              <a:t>П</a:t>
            </a:r>
            <a:r>
              <a:rPr sz="2200" b="1" dirty="0" smtClean="0">
                <a:latin typeface="Calibri"/>
                <a:cs typeface="Calibri"/>
              </a:rPr>
              <a:t>А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91" name="object 16"/>
          <p:cNvSpPr txBox="1"/>
          <p:nvPr/>
        </p:nvSpPr>
        <p:spPr>
          <a:xfrm>
            <a:off x="3219377" y="1916832"/>
            <a:ext cx="3196703" cy="37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16799"/>
              </a:lnSpc>
            </a:pPr>
            <a:r>
              <a:rPr sz="2200" b="1" dirty="0">
                <a:latin typeface="Calibri"/>
                <a:cs typeface="Calibri"/>
              </a:rPr>
              <a:t>Офо</a:t>
            </a:r>
            <a:r>
              <a:rPr sz="2200" b="1" spc="-5" dirty="0">
                <a:latin typeface="Calibri"/>
                <a:cs typeface="Calibri"/>
              </a:rPr>
              <a:t>рмл</a:t>
            </a:r>
            <a:r>
              <a:rPr sz="2200" b="1" dirty="0">
                <a:latin typeface="Calibri"/>
                <a:cs typeface="Calibri"/>
              </a:rPr>
              <a:t>е</a:t>
            </a:r>
            <a:r>
              <a:rPr sz="2200" b="1" spc="-5" dirty="0">
                <a:latin typeface="Calibri"/>
                <a:cs typeface="Calibri"/>
              </a:rPr>
              <a:t>ни</a:t>
            </a:r>
            <a:r>
              <a:rPr sz="2200" b="1" dirty="0">
                <a:latin typeface="Calibri"/>
                <a:cs typeface="Calibri"/>
              </a:rPr>
              <a:t>е ра</a:t>
            </a:r>
            <a:r>
              <a:rPr sz="2200" b="1" spc="-5" dirty="0">
                <a:latin typeface="Calibri"/>
                <a:cs typeface="Calibri"/>
              </a:rPr>
              <a:t>б</a:t>
            </a:r>
            <a:r>
              <a:rPr sz="2200" b="1" dirty="0">
                <a:latin typeface="Calibri"/>
                <a:cs typeface="Calibri"/>
              </a:rPr>
              <a:t>о</a:t>
            </a:r>
            <a:r>
              <a:rPr sz="2200" b="1" spc="-10" dirty="0">
                <a:latin typeface="Calibri"/>
                <a:cs typeface="Calibri"/>
              </a:rPr>
              <a:t>т</a:t>
            </a:r>
            <a:r>
              <a:rPr sz="2200" b="1" spc="-5" dirty="0">
                <a:latin typeface="Calibri"/>
                <a:cs typeface="Calibri"/>
              </a:rPr>
              <a:t>ник</a:t>
            </a:r>
            <a:r>
              <a:rPr sz="2200" b="1" dirty="0">
                <a:latin typeface="Calibri"/>
                <a:cs typeface="Calibri"/>
              </a:rPr>
              <a:t>ов</a:t>
            </a:r>
          </a:p>
        </p:txBody>
      </p:sp>
      <p:sp>
        <p:nvSpPr>
          <p:cNvPr id="92" name="object 16"/>
          <p:cNvSpPr txBox="1"/>
          <p:nvPr/>
        </p:nvSpPr>
        <p:spPr>
          <a:xfrm>
            <a:off x="3521258" y="2568246"/>
            <a:ext cx="3196703" cy="37164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 algn="ctr">
              <a:lnSpc>
                <a:spcPct val="116799"/>
              </a:lnSpc>
            </a:pPr>
            <a:r>
              <a:rPr lang="ru-RU" sz="2200" b="1" dirty="0" smtClean="0">
                <a:latin typeface="Calibri"/>
                <a:cs typeface="Calibri"/>
              </a:rPr>
              <a:t>Обучение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93" name="object 16"/>
          <p:cNvSpPr txBox="1"/>
          <p:nvPr/>
        </p:nvSpPr>
        <p:spPr>
          <a:xfrm>
            <a:off x="3734531" y="3858005"/>
            <a:ext cx="3196703" cy="371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 algn="ctr">
              <a:lnSpc>
                <a:spcPct val="116799"/>
              </a:lnSpc>
            </a:pPr>
            <a:r>
              <a:rPr lang="ru-RU" sz="2200" b="1" dirty="0" smtClean="0">
                <a:latin typeface="Calibri"/>
                <a:cs typeface="Calibri"/>
              </a:rPr>
              <a:t>Медосмотры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94" name="Rectangle 2"/>
          <p:cNvSpPr txBox="1">
            <a:spLocks noChangeArrowheads="1"/>
          </p:cNvSpPr>
          <p:nvPr/>
        </p:nvSpPr>
        <p:spPr bwMode="white">
          <a:xfrm>
            <a:off x="181671" y="3530933"/>
            <a:ext cx="126994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ru-RU" sz="5400" b="1" dirty="0" smtClean="0">
                <a:latin typeface="Calibri" pitchFamily="34" charset="0"/>
                <a:cs typeface="Calibri" pitchFamily="34" charset="0"/>
              </a:rPr>
              <a:t>Г</a:t>
            </a:r>
            <a:r>
              <a:rPr lang="ru-RU" sz="5400" b="1" spc="-5" dirty="0" smtClean="0">
                <a:latin typeface="Calibri" pitchFamily="34" charset="0"/>
                <a:cs typeface="Calibri" pitchFamily="34" charset="0"/>
              </a:rPr>
              <a:t>ИТ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315200" y="6553200"/>
            <a:ext cx="1676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AutoShape 87"/>
          <p:cNvSpPr>
            <a:spLocks noChangeArrowheads="1"/>
          </p:cNvSpPr>
          <p:nvPr/>
        </p:nvSpPr>
        <p:spPr bwMode="gray">
          <a:xfrm>
            <a:off x="2647773" y="3212976"/>
            <a:ext cx="5392050" cy="435091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 algn="ctr">
            <a:solidFill>
              <a:srgbClr val="FF9900"/>
            </a:solidFill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endParaRPr lang="en-US" b="1" dirty="0"/>
          </a:p>
        </p:txBody>
      </p:sp>
      <p:grpSp>
        <p:nvGrpSpPr>
          <p:cNvPr id="96" name="Group 88"/>
          <p:cNvGrpSpPr>
            <a:grpSpLocks/>
          </p:cNvGrpSpPr>
          <p:nvPr/>
        </p:nvGrpSpPr>
        <p:grpSpPr bwMode="auto">
          <a:xfrm>
            <a:off x="2260413" y="3212976"/>
            <a:ext cx="464832" cy="395537"/>
            <a:chOff x="2078" y="1680"/>
            <a:chExt cx="1615" cy="1615"/>
          </a:xfrm>
        </p:grpSpPr>
        <p:sp>
          <p:nvSpPr>
            <p:cNvPr id="97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8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9" name="Oval 9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00" name="Oval 9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01" name="Oval 9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02" name="Oval 9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03" name="object 16"/>
          <p:cNvSpPr txBox="1"/>
          <p:nvPr/>
        </p:nvSpPr>
        <p:spPr>
          <a:xfrm>
            <a:off x="2521834" y="3212976"/>
            <a:ext cx="5722574" cy="396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 algn="ctr">
              <a:lnSpc>
                <a:spcPct val="116799"/>
              </a:lnSpc>
            </a:pPr>
            <a:r>
              <a:rPr lang="ru-RU" sz="2200" b="1" dirty="0" smtClean="0">
                <a:latin typeface="Calibri"/>
                <a:cs typeface="Calibri"/>
              </a:rPr>
              <a:t>Средства индивидуальной защиты</a:t>
            </a:r>
            <a:endParaRPr sz="2200" b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ИСКИ">
  <a:themeElements>
    <a:clrScheme name="sample 4">
      <a:dk1>
        <a:srgbClr val="004386"/>
      </a:dk1>
      <a:lt1>
        <a:srgbClr val="FFFFFF"/>
      </a:lt1>
      <a:dk2>
        <a:srgbClr val="000000"/>
      </a:dk2>
      <a:lt2>
        <a:srgbClr val="B2B2B2"/>
      </a:lt2>
      <a:accent1>
        <a:srgbClr val="1ABA81"/>
      </a:accent1>
      <a:accent2>
        <a:srgbClr val="E4A800"/>
      </a:accent2>
      <a:accent3>
        <a:srgbClr val="FFFFFF"/>
      </a:accent3>
      <a:accent4>
        <a:srgbClr val="003872"/>
      </a:accent4>
      <a:accent5>
        <a:srgbClr val="ABD9C1"/>
      </a:accent5>
      <a:accent6>
        <a:srgbClr val="CF9800"/>
      </a:accent6>
      <a:hlink>
        <a:srgbClr val="3191F1"/>
      </a:hlink>
      <a:folHlink>
        <a:srgbClr val="83A6A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F349B"/>
        </a:dk1>
        <a:lt1>
          <a:srgbClr val="FFFFFF"/>
        </a:lt1>
        <a:dk2>
          <a:srgbClr val="333333"/>
        </a:dk2>
        <a:lt2>
          <a:srgbClr val="B2B2B2"/>
        </a:lt2>
        <a:accent1>
          <a:srgbClr val="57B3E1"/>
        </a:accent1>
        <a:accent2>
          <a:srgbClr val="009999"/>
        </a:accent2>
        <a:accent3>
          <a:srgbClr val="FFFFFF"/>
        </a:accent3>
        <a:accent4>
          <a:srgbClr val="0B2B84"/>
        </a:accent4>
        <a:accent5>
          <a:srgbClr val="B4D6EE"/>
        </a:accent5>
        <a:accent6>
          <a:srgbClr val="008A8A"/>
        </a:accent6>
        <a:hlink>
          <a:srgbClr val="9999FF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74FB5"/>
        </a:dk1>
        <a:lt1>
          <a:srgbClr val="FFFFFF"/>
        </a:lt1>
        <a:dk2>
          <a:srgbClr val="000000"/>
        </a:dk2>
        <a:lt2>
          <a:srgbClr val="B2B2B2"/>
        </a:lt2>
        <a:accent1>
          <a:srgbClr val="EAA22C"/>
        </a:accent1>
        <a:accent2>
          <a:srgbClr val="96D1E6"/>
        </a:accent2>
        <a:accent3>
          <a:srgbClr val="FFFFFF"/>
        </a:accent3>
        <a:accent4>
          <a:srgbClr val="12429A"/>
        </a:accent4>
        <a:accent5>
          <a:srgbClr val="F3CEAC"/>
        </a:accent5>
        <a:accent6>
          <a:srgbClr val="87BDD0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4386"/>
        </a:dk1>
        <a:lt1>
          <a:srgbClr val="FFFFFF"/>
        </a:lt1>
        <a:dk2>
          <a:srgbClr val="003366"/>
        </a:dk2>
        <a:lt2>
          <a:srgbClr val="B2B2B2"/>
        </a:lt2>
        <a:accent1>
          <a:srgbClr val="1ABA81"/>
        </a:accent1>
        <a:accent2>
          <a:srgbClr val="E4A800"/>
        </a:accent2>
        <a:accent3>
          <a:srgbClr val="FFFFFF"/>
        </a:accent3>
        <a:accent4>
          <a:srgbClr val="003872"/>
        </a:accent4>
        <a:accent5>
          <a:srgbClr val="ABD9C1"/>
        </a:accent5>
        <a:accent6>
          <a:srgbClr val="CF9800"/>
        </a:accent6>
        <a:hlink>
          <a:srgbClr val="3191F1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4">
        <a:dk1>
          <a:srgbClr val="004386"/>
        </a:dk1>
        <a:lt1>
          <a:srgbClr val="FFFFFF"/>
        </a:lt1>
        <a:dk2>
          <a:srgbClr val="000000"/>
        </a:dk2>
        <a:lt2>
          <a:srgbClr val="B2B2B2"/>
        </a:lt2>
        <a:accent1>
          <a:srgbClr val="1ABA81"/>
        </a:accent1>
        <a:accent2>
          <a:srgbClr val="E4A800"/>
        </a:accent2>
        <a:accent3>
          <a:srgbClr val="FFFFFF"/>
        </a:accent3>
        <a:accent4>
          <a:srgbClr val="003872"/>
        </a:accent4>
        <a:accent5>
          <a:srgbClr val="ABD9C1"/>
        </a:accent5>
        <a:accent6>
          <a:srgbClr val="CF9800"/>
        </a:accent6>
        <a:hlink>
          <a:srgbClr val="3191F1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РИСКИ</Template>
  <TotalTime>42</TotalTime>
  <Words>552</Words>
  <Application>Microsoft Office PowerPoint</Application>
  <PresentationFormat>Экран (4:3)</PresentationFormat>
  <Paragraphs>168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РИСКИ</vt:lpstr>
      <vt:lpstr>Система управления охраной труда в организации (СУОТ), как система управления рисками</vt:lpstr>
      <vt:lpstr>Новая доктрина безопасности</vt:lpstr>
      <vt:lpstr>Определение</vt:lpstr>
      <vt:lpstr>Что мешает дать оценку существующим рискам?</vt:lpstr>
      <vt:lpstr>Что мешает дать оценку существующим рискам?</vt:lpstr>
      <vt:lpstr>Что мешает дать оценку существующим рискам?</vt:lpstr>
      <vt:lpstr>Что делать?</vt:lpstr>
      <vt:lpstr>Причинно – следственный анализ</vt:lpstr>
      <vt:lpstr>Риск получения штрафных санкций со стороны ГИТ</vt:lpstr>
      <vt:lpstr>Вероятность  возникновения ущерба</vt:lpstr>
      <vt:lpstr>Способ анализа риска методом "галстук-бабочка"</vt:lpstr>
      <vt:lpstr>Организационные причины производственного травматизма</vt:lpstr>
      <vt:lpstr>Технические причины производственного травматизма</vt:lpstr>
      <vt:lpstr>Технические причины производственного травматизма</vt:lpstr>
      <vt:lpstr>Последствия производственного травматизма</vt:lpstr>
      <vt:lpstr>Индивидуально разработанные мероприятия по снижению рисков</vt:lpstr>
      <vt:lpstr>Итоги мероприятий  по снижению рисков</vt:lpstr>
      <vt:lpstr>НАШИ РЕШЕНИЯ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охраной труда в организации (СУОТ), как система управления рисками</dc:title>
  <dc:creator>Игорь</dc:creator>
  <cp:lastModifiedBy>Игорь</cp:lastModifiedBy>
  <cp:revision>8</cp:revision>
  <dcterms:created xsi:type="dcterms:W3CDTF">2015-10-20T19:29:45Z</dcterms:created>
  <dcterms:modified xsi:type="dcterms:W3CDTF">2015-10-21T03:30:33Z</dcterms:modified>
</cp:coreProperties>
</file>